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275" r:id="rId2"/>
    <p:sldId id="343" r:id="rId3"/>
    <p:sldId id="278" r:id="rId4"/>
    <p:sldId id="279" r:id="rId5"/>
    <p:sldId id="280" r:id="rId6"/>
    <p:sldId id="284" r:id="rId7"/>
    <p:sldId id="285" r:id="rId8"/>
    <p:sldId id="288" r:id="rId9"/>
    <p:sldId id="281" r:id="rId10"/>
    <p:sldId id="344" r:id="rId11"/>
    <p:sldId id="282" r:id="rId12"/>
    <p:sldId id="283" r:id="rId13"/>
    <p:sldId id="289" r:id="rId14"/>
    <p:sldId id="291" r:id="rId15"/>
    <p:sldId id="345" r:id="rId16"/>
    <p:sldId id="346" r:id="rId17"/>
    <p:sldId id="292" r:id="rId18"/>
    <p:sldId id="293" r:id="rId19"/>
    <p:sldId id="290" r:id="rId20"/>
    <p:sldId id="336" r:id="rId21"/>
    <p:sldId id="347" r:id="rId22"/>
    <p:sldId id="348" r:id="rId23"/>
    <p:sldId id="294" r:id="rId24"/>
    <p:sldId id="295" r:id="rId25"/>
    <p:sldId id="296" r:id="rId26"/>
    <p:sldId id="302" r:id="rId27"/>
    <p:sldId id="301" r:id="rId28"/>
    <p:sldId id="300" r:id="rId29"/>
    <p:sldId id="309" r:id="rId30"/>
    <p:sldId id="308" r:id="rId31"/>
    <p:sldId id="307" r:id="rId32"/>
    <p:sldId id="306" r:id="rId33"/>
    <p:sldId id="305" r:id="rId34"/>
    <p:sldId id="299" r:id="rId35"/>
    <p:sldId id="303" r:id="rId36"/>
    <p:sldId id="310" r:id="rId37"/>
    <p:sldId id="311" r:id="rId38"/>
    <p:sldId id="313" r:id="rId39"/>
    <p:sldId id="337" r:id="rId40"/>
    <p:sldId id="316" r:id="rId41"/>
    <p:sldId id="317" r:id="rId42"/>
    <p:sldId id="314" r:id="rId43"/>
    <p:sldId id="315" r:id="rId44"/>
    <p:sldId id="318" r:id="rId45"/>
    <p:sldId id="320" r:id="rId46"/>
    <p:sldId id="321" r:id="rId47"/>
    <p:sldId id="341" r:id="rId48"/>
    <p:sldId id="338" r:id="rId49"/>
    <p:sldId id="322" r:id="rId50"/>
    <p:sldId id="323" r:id="rId51"/>
    <p:sldId id="324" r:id="rId52"/>
    <p:sldId id="325" r:id="rId53"/>
    <p:sldId id="327" r:id="rId54"/>
    <p:sldId id="328" r:id="rId55"/>
    <p:sldId id="329" r:id="rId56"/>
    <p:sldId id="339" r:id="rId57"/>
    <p:sldId id="340" r:id="rId58"/>
    <p:sldId id="330" r:id="rId59"/>
    <p:sldId id="331" r:id="rId60"/>
    <p:sldId id="332" r:id="rId61"/>
    <p:sldId id="333" r:id="rId62"/>
    <p:sldId id="334" r:id="rId63"/>
    <p:sldId id="335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5782"/>
  </p:normalViewPr>
  <p:slideViewPr>
    <p:cSldViewPr snapToGrid="0" snapToObjects="1">
      <p:cViewPr varScale="1">
        <p:scale>
          <a:sx n="122" d="100"/>
          <a:sy n="122" d="100"/>
        </p:scale>
        <p:origin x="4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8:24:5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24575,'72'47'0,"1"0"0,0-1 0,-1 1 0,-26-18 0,-1-1 0,21 15 0,15 11 0,1 1 0,-13-9 0,-5-2 0,-15-8 0,-13-3 0,19 7 0,-5-3 0,-36-23 0,7 11 0,-3-9 0,3 9 0,-3-7 0,7 3 0,9 11 0,2-6 0,0 13 0,-3-14 0,-11 1 0,11-4 0,1 10 0,-3 0 0,14 14 0,-14-14 0,3 0 0,-9-12 0,-7-2 0,3 8 0,-3-6 0,5 13 0,-4-14 0,8 9 0,-11-9 0,9 1 0,-11-6 0,6 11 0,-5-13 0,0 12 0,-10-10 0,7 0 0,-6 4 0,8-8 0,-5 3 0,0-4 0,0 4 0,0-3 0,4 7 0,-7-3 0,6 0 0,-3 4 0,1-8 0,-1 7 0,3-7 0,-6 3 0,8-4 0,-5 0 0,0 4 0,0-3 0,-4 7 0,3-7 0,-3 4 0,4-5 0,0 4 0,4-3 0,-3 7 0,3-3 0,0 0 0,-2 3 0,2-7 0,-4 8 0,0-8 0,4 3 0,-3-4 0,3 0 0,-4 0 0,0-4 0,0 3 0,0-3 0,0 0 0,-4 3 0,4-7 0,-4 7 0,4-3 0,0 4 0,-4 0 0,7 1 0,-6-1 0,7 4 0,0-7 0,-3 6 0,3-7 0,0 4 0,2-4 0,-1 3 0,3-3 0,4 0 0,-1 7 0,2-10 0,-5 6 0,-3-8 0,4 4 0,0 1 0,8 6 0,-6-2 0,5 1 0,-7-5 0,0 3 0,1-7 0,-1 7 0,-4-3 0,3 0 0,-7-1 0,15 2 0,-9-1 0,9 5 0,-11-5 0,11 4 0,-9-7 0,9 7 0,1-3 0,-6-1 0,5 4 0,-7-4 0,8 0 0,-6-1 0,12-4 0,-4 0 0,7 0 0,12 8 0,18 2 0,-10-1 0,19-1 0,-36-8 0,23 0 0,-9 0 0,-1 0 0,-3 6 0,-13-5 0,-8 4 0,-2-5 0,-6 0 0,6 5 0,-5-4 0,6 9 0,-8-9 0,-4 3 0,3-4 0,4 0 0,-5 4 0,16-3 0,-16 3 0,10-4 0,-1 0 0,-5 0 0,6 0 0,-1 0 0,-5 0 0,6 0 0,-1 0 0,2 0 0,1 0 0,5 5 0,-13-4 0,26 4 0,-16-5 0,11 0 0,-8 0 0,-13 0 0,13 0 0,-13 0 0,5 0 0,-7 0 0,0 0 0,1 0 0,-5 0 0,3 0 0,-7 0 0,3 0 0,0 0 0,-3 0 0,3 0 0,-4 0 0,4 0 0,-2 0 0,6 0 0,-7 0 0,3 0 0,-4 0 0,0 0 0,0 0 0,0 0 0,4 0 0,-3 0 0,3 0 0,-4 0 0,1 0 0,-1 0 0,0 0 0,4 0 0,1 0 0,0 0 0,-1 0 0,-4 0 0,0 0 0,0 0 0,0 0 0,0 0 0,1 0 0,-1 0 0,0 0 0,0 0 0,0 0 0,0 0 0,0 0 0,0 0 0,0 0 0,0 0 0,0 0 0,0 0 0,0 0 0,0 0 0,1 0 0,-1 0 0,0 0 0,0 0 0,0 0 0,0 0 0,0 0 0,0 0 0,0 0 0,0 0 0,0 0 0,4 0 0,-3 0 0,4 0 0,-9-4 0,-5 3 0,-5-11 0,-9 10 0,8-6 0,-2 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7:5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8:0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8:0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8:1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8:1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8:1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8:1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7:5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7:5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8:0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8:25:10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0 208 24575,'4'5'0,"2"3"0,3-7 0,0 7 0,0-7 0,0 7 0,19-7 0,-2 3 0,16-4 0,-14 4 0,-3-3 0,16 3 0,-10-4 0,19 0 0,-2 0 0,-17 0 0,8 0 0,-21 0 0,-4 0 0,3 0 0,-7 0 0,3-4 0,-4 3 0,1-3 0,-1 8 0,4-3 0,1 3 0,0-4 0,3 0 0,-3 0 0,0 0 0,3 0 0,5 0 0,-2 0 0,1 0 0,-4 0 0,-6 0 0,6 0 0,-7 0 0,3 0 0,-4 0 0,0 0 0,4 0 0,-3 0 0,3 0 0,0 0 0,2-4 0,3 3 0,7-3 0,3 4 0,-1 0 0,-2 0 0,-7 0 0,1 0 0,6 0 0,16 0 0,-11 0 0,17 0 0,-32 0 0,17 0 0,-20 0 0,13 0 0,-11 0 0,4 0 0,0 0 0,0 0 0,0 0 0,-4 0 0,4 0 0,-8-4 0,7 3 0,-3-7 0,0 7 0,3-3 0,-7 4 0,7 0 0,-2 0 0,3 0 0,0 0 0,0 0 0,0 0 0,8 0 0,1 0 0,0 0 0,6 0 0,-6 0 0,21 0 0,-17 0 0,15 0 0,-18 0 0,-1 0 0,6 0 0,-13 0 0,13-5 0,-13 3 0,5-3 0,-7 5 0,0-4 0,0 3 0,-3-3 0,2 4 0,-3 0 0,0 0 0,-1-4 0,0 3 0,-3-3 0,3 0 0,0 3 0,10-7 0,4 7 0,1-3 0,-2 4 0,-8 0 0,7 0 0,-5-4 0,6 3 0,-1-3 0,3 4 0,-5 0 0,-3 0 0,-11 0 0,5 0 0,0-4 0,11 3 0,-5-3 0,13 4 0,8 0 0,-3 0 0,10 0 0,0 0 0,-10 0 0,9-5 0,-12 3 0,0-8 0,-8 9 0,-1-4 0,-12 5 0,3 0 0,-3 0 0,0 0 0,11 0 0,-9 0 0,9 0 0,1 0 0,-6 0 0,5 0 0,-7 0 0,8 0 0,-6 0 0,5 0 0,-7 0 0,0 0 0,8 0 0,-6-4 0,14 3 0,-7-4 0,1 5 0,-2 0 0,-8 0 0,0 0 0,0 0 0,-4 0 0,3 0 0,-3 0 0,0 0 0,4 0 0,-4 0 0,0 0 0,-1 0 0,0 0 0,1 0 0,0 0 0,3 0 0,-7 0 0,8 0 0,-8 0 0,7 0 0,-3 0 0,15 0 0,-8 0 0,9 0 0,-12 0 0,8 0 0,-6-4 0,5 3 0,1-3 0,-6 8 0,5-3 0,-7 3 0,0-4 0,1 0 0,-1 0 0,0 0 0,0 0 0,0 0 0,0-4 0,-4 3 0,3-3 0,-6 4 0,2 0 0,-4 0 0,0 0 0,8-4 0,-6 3 0,6-3 0,-8 4 0,0 0 0,0 0 0,0 0 0,1-4 0,-1 3 0,0-3 0,4 4 0,1 0 0,11 0 0,3 0 0,-5 0 0,9 0 0,4 0 0,-5 0 0,8 0 0,-21-4 0,7 3 0,-5-7 0,2 7 0,-5-3 0,-7 4 0,3 0 0,-4 0 0,0 0 0,0 0 0,1 0 0,-1 0 0,4 0 0,-3 0 0,7 0 0,-7 0 0,3 0 0,-4 0 0,0 0 0,0 0 0,0 0 0,0 0 0,1 0 0,-1 0 0,0 0 0,0-4 0,4 3 0,-3-3 0,3 0 0,-4 3 0,0-3 0,0 4 0,0-4 0,0 3 0,0-3 0,1 4 0,-1 0 0,0 0 0,0 0 0,4 0 0,1-4 0,0 3 0,-1-3 0,-4 4 0,0 0 0,0-4 0,0 3 0,1-3 0,-1 4 0,0-4 0,0 3 0,-4-7 0,-5 7 0,-1-7 0,-7 3 0,7 0 0,-3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8:0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8:1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8:1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8:1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8:1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8:25:23.4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24575,'9'4'0,"4"-3"0,1 7 0,4-7 0,29 7 0,-15-2 0,24 5 0,-21-5 0,-8-1 0,-1-1 0,-1 2 0,-5 4 0,13-4 0,-5-2 0,6-4 0,1 5 0,-8-4 0,-1 8 0,-8-8 0,0 7 0,0-7 0,0 8 0,-3-8 0,2 7 0,-3-3 0,4 4 0,-4 0 0,3-4 0,-7 7 0,7-6 0,-7 3 0,10 10 0,-3 1 0,4 7 0,-1-1 0,-5-1 0,10-8 0,-12 4 0,9 0 0,-13-5 0,12 12 0,-9-9 0,9 1 0,-6 6 0,-4-6 0,8 1 0,-9-4 0,3-3 0,4 9 0,1 3 0,5-2 0,-11 9 0,4-21 0,-10 3 0,7-7 0,-8 2 0,7 4 0,-2 4 0,6 3 0,1-1 0,6 8 0,-4-14 0,3 6 0,-9-10 0,14 20 0,-10-16 0,15 16 0,-14-15 0,0 3 0,0-4 0,0 3 0,-4-7 0,4 7 0,-4-3 0,0 4 0,3-3 0,-3 2 0,4-7 0,0 7 0,0-11 0,1 10 0,-5-10 0,3 11 0,-7-7 0,7 7 0,-7-6 0,7 2 0,-7 0 0,7-3 0,-2 3 0,3-4 0,0 0 0,0 0 0,8 8 0,-10-10 0,10 14 0,-12-15 0,4 7 0,7-3 0,-9-1 0,9 5 0,-4-2 0,7 7 0,6-6 0,-6 3 0,18 4 0,-16-7 0,18 8 0,-20-7 0,4-7 0,-12 5 0,2-2 0,2-4 0,-8 2 0,10-4 0,-8 1 0,0 4 0,8 1 0,-6-5 0,12 0 0,-16-5 0,9 4 0,-4 3 0,-1 2 0,6 1 0,-8-1 0,0 0 0,0 0 0,0-4 0,1 3 0,6-7 0,-9 7 0,8-2 0,-9 3 0,3-4 0,0 3 0,7-2 0,-9 3 0,5-3 0,-8 2 0,1-3 0,12 0 0,-7 0 0,14-5 0,-17 0 0,9 4 0,-11-3 0,4 3 0,-4 0 0,3-3 0,-7 7 0,7-3 0,5 0 0,5-1 0,8-4 0,0 0 0,-1 0 0,1 0 0,0 0 0,-8 0 0,-1 0 0,-8 4 0,7-3 0,-9 3 0,5-4 0,-8 0 0,1 4 0,11-3 0,3 3 0,-1-4 0,-2 0 0,-6 0 0,6 0 0,-5 0 0,6 0 0,-8 0 0,0 0 0,0 4 0,-4-3 0,3 3 0,-3-4 0,5 0 0,-5 0 0,10 5 0,-12-4 0,9 5 0,-12-6 0,0 0 0,0 0 0,0 0 0,0 0 0,4 0 0,1 0 0,0 0 0,-1 4 0,-4-3 0,0 3 0,1-4 0,3 4 0,-3-3 0,7 3 0,-3-4 0,0 0 0,-1 0 0,-4 0 0,0 0 0,0 0 0,4 0 0,-2 0 0,6 0 0,-3 0 0,25 7 0,-16-5 0,23 5 0,-26-7 0,5 0 0,-10 4 0,-2-3 0,0 3 0,1-4 0,0 0 0,-1 0 0,-4 0 0,0 0 0,0 0 0,-4-4 0,-1 3 0,-4-3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8:25:32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1 354 24575,'13'0'0,"8"0"0,6 0 0,8 0 0,0 0 0,-8 0 0,-5 0 0,-5 0 0,-7 0 0,7 0 0,-7 0 0,3 0 0,-4 0 0,0 0 0,4 0 0,-3 0 0,8 0 0,-4 0 0,4 0 0,0 0 0,0 0 0,0 0 0,0 0 0,8 0 0,1-5 0,8 4 0,-8-4 0,-1 5 0,-8 0 0,0 0 0,0 0 0,0 0 0,0 0 0,1 0 0,-1 0 0,0 0 0,-4 0 0,3 0 0,-7 0 0,3 0 0,-4 0 0,1 0 0,-1 0 0,0 0 0,11 0 0,-4 0 0,10-4 0,-8 3 0,7-3 0,-5 4 0,13 0 0,-6 0 0,1 0 0,5 0 0,-13 0 0,26 0 0,-16-6 0,18 0 0,-13-11 0,-8 10 0,6-4 0,-6 11 0,1 0 0,-3-4 0,-7 3 0,1-3 0,-5 4 0,3 0 0,-7 0 0,7-4 0,-7 3 0,3-3 0,0 4 0,-3 0 0,4 0 0,-1 0 0,1 0 0,11 0 0,-5 0 0,6-4 0,-8 3 0,0-3 0,-4 4 0,3-4 0,-3 3 0,12-3 0,-6 4 0,13 0 0,-6-5 0,-4 4 0,9-10 0,-16 10 0,6-4 0,15-2 0,-10 0 0,21-7 0,-13 3 0,-1 4 0,14-12 0,4 1 0,-1-5 0,10 0 0,-30 12 0,15-2 0,-26 7 0,5-3 0,-11 4 0,4-4 0,-8 4 0,3 1 0,-4 4 0,0-4 0,0 3 0,0-3 0,0 0 0,0 3 0,0-3 0,4 4 0,1-4 0,5 3 0,-1-3 0,-4 4 0,-1 0 0,0 0 0,-3 0 0,7 0 0,-3 0 0,5 0 0,-1 0 0,0 0 0,-4 0 0,10 0 0,-12 0 0,13 0 0,-4 0 0,-5 0 0,9 0 0,-4 0 0,7 0 0,0 0 0,-2 0 0,-8 0 0,-4 0 0,11 0 0,-9-4 0,16 3 0,-12-3 0,13 4 0,-5 0 0,6 0 0,14 0 0,-17 0 0,8 0 0,-25 0 0,-1 0 0,7 0 0,4 0 0,10 0 0,1 0 0,0 0 0,-8 0 0,6 0 0,-13 0 0,5 0 0,-6 0 0,6 0 0,-5 0 0,13 0 0,-13 0 0,1 0 0,-8 0 0,-3 0 0,3 0 0,-3 0 0,7 0 0,-3 4 0,12-3 0,-6 3 0,14 1 0,-14 0 0,13 1 0,7-2 0,-9 0 0,8-3 0,-14 3 0,-5-4 0,13 0 0,-13 0 0,13 0 0,-13 0 0,13 0 0,-13 0 0,1 4 0,4-3 0,-9 4 0,5-5 0,-4 4 0,-7-3 0,3 3 0,0-4 0,2 0 0,-1 0 0,3 0 0,-3 0 0,11 0 0,-5 0 0,6 0 0,-8 0 0,0 0 0,-4 0 0,3 0 0,-6 0 0,2 0 0,0 0 0,-3 0 0,3 4 0,-4-3 0,0 3 0,0-4 0,0 0 0,0 0 0,0 0 0,0 0 0,1 0 0,-1 0 0,0 0 0,0 0 0,0 4 0,0-3 0,0 3 0,0-4 0,4 0 0,-3 0 0,3 0 0,-4 0 0,0 0 0,5 0 0,-4 0 0,3 0 0,-4 0 0,0 0 0,0 0 0,0 0 0,4 0 0,-3 0 0,3-4 0,-4 3 0,-4-3 0,-1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8:25:41.2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4246 24575,'0'9'0,"0"0"0,0 0 0,4-4 0,5 3 0,5-3 0,11 6 0,3-6 0,28 7 0,-8-5 0,10 2 0,-15-4 0,-16-5 0,-2 0 0,-10 0 0,-2 0 0,-4 0 0,4 0 0,1 0 0,0-4 0,-1-1 0,4-8 0,-6 7 0,6-2 0,-7 8 0,-1 0 0,0-5 0,4 4 0,1-3 0,0 0 0,3-1 0,-3-4 0,4 0 0,1 4 0,-1-3 0,0 3 0,-4 0 0,3 1 0,-3 4 0,4-4 0,0-1 0,1 0 0,-1-7 0,-4 10 0,10-11 0,-12 7 0,13 0 0,-11-2 0,4 3 0,0 0 0,0-3 0,-4 3 0,11 0 0,-13 1 0,20-1 0,-16-1 0,16-5 0,-12-2 0,2 1 0,-5-1 0,-3 0 0,4 3 0,-4-3 0,0 8 0,-5 1 0,4 0 0,1-1 0,4-4 0,0 0 0,-4 0 0,-1 0 0,-4 0 0,4 0 0,-2 3 0,2-2 0,-4 7 0,0-3 0,0 0 0,0 3 0,0-7 0,0 3 0,-4-4 0,7 0 0,-2 0 0,4 0 0,4 0 0,-8-4 0,7-1 0,-7 0 0,7-4 0,-11 8 0,6-7 0,-3 3 0,1-4 0,3 4 0,-4-3 0,1 7 0,-1-8 0,-4 8 0,3-7 0,1 3 0,2-11 0,2 5 0,2-6 0,-5 8 0,3 0 0,-4 0 0,4 0 0,-3-1 0,3 1 0,0 4 0,-7 1 0,7-7 0,-7 4 0,4-10 0,-5 8 0,9-7 0,-7 5 0,8-6 0,-5 1 0,0 5 0,1-13 0,-6 5 0,9 1 0,-12 2 0,10 6 0,-7 1 0,0-7 0,3 5 0,-7-13 0,3 13 0,0-6 0,-3 1 0,3 5 0,1-13 0,-4 13 0,10-13 0,-10 13 0,9-12 0,-3 4 0,-1 1 0,-1 5 0,2-15 0,0 10 0,9-34 0,-9 23 0,7-23 0,-5 9 0,7-12 0,-7 12 0,2 12 0,-10 7 0,8 13 0,-8-13 0,3 17 0,-4-4 0,5-1 0,-4 5 0,4-17 0,-5 13 0,4-5 0,-3-1 0,3 7 0,0-7 0,1 8 0,0 0 0,-1 0 0,1-8 0,-3 6 0,7-5 0,-8 6 0,8-6 0,-4 5 0,2-6 0,4-12 0,-4 7 0,8-30 0,-3 23 0,2-10 0,-4 21 0,4-20 0,-8 24 0,6-23 0,-6 19 0,1-8 0,2 8 0,-1-19 0,3 15 0,2-10 0,-7 16 0,2 7 0,-7 3 0,7 2 0,-7 4 0,3 0 0,-4 0 0,4-4 0,-3 3 0,7-3 0,-3 4 0,4 0 0,-4-4 0,3 3 0,-7-4 0,7 5 0,1 0 0,1-4 0,4 3 0,-5-3 0,0 0 0,-4-1 0,14-7 0,0 1 0,9-1 0,-1-7 0,-8 8 0,2-2 0,-3 5 0,-4 3 0,3 0 0,-3-3 0,4 3 0,14-18 0,-15 15 0,10-14 0,-1 4 0,-1 3 0,9-8 0,-2 14 0,-12 1 0,13-1 0,-17 4 0,16-3 0,-16 4 0,17 1 0,-13-2 0,5 4 0,-10 1 0,-2 4 0,0-3 0,-3 3 0,7-4 0,-7 4 0,3-3 0,0 7 0,-3-3 0,3 4 0,0-4 0,2-1 0,3 0 0,0-3 0,7 1 0,-5-2 0,6-1 0,-8 1 0,0 0 0,-4 0 0,3-4 0,-2 2 0,-1-2 0,-1 4 0,-4 4 0,-4-3 0,3 7 0,-3-7 0,4 7 0,0-3 0,0 0 0,0 3 0,0-7 0,4 3 0,-3-4 0,4 4 0,-5 1 0,0 4 0,0 0 0,0 0 0,0-4 0,4-1 0,-3 0 0,3-3 0,-4 3 0,4-4 0,-3 3 0,4-2 0,-1-1 0,-3 3 0,-1-6 0,3 7 0,-6-4 0,7 0 0,-4 4 0,0-3 0,0 3 0,4 0 0,-2 1 0,2 0 0,0-1 0,-3-4 0,3 4 0,0-3 0,-3 7 0,-1-8 0,-1 8 0,-3-7 0,0 3 0,3 0 0,-3 1 0,0 0 0,-5 3 0,-5-7 0,-4 7 0,0-3 0,4 4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7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24575,'11'0'0,"-1"0"0,1 0 0,0 0 0,0 0 0,0 0 0,0 0 0,0 0 0,0 0 0,0 0 0,0 0 0,0 0 0,0 0 0,0 0 0,-1 0 0,1 0 0,0 0 0,0 0 0,0 0 0,0 0 0,0 0 0,0 0 0,0 0 0,0 0 0,0 0 0,0 0 0,0 0 0,0 0 0,-1 0 0,1 0 0,0 0 0,0 0 0,0 0 0,0 0 0,0 0 0,0 0 0,0 0 0,0 0 0,0 0 0,0 0 0,0 0 0,0 0 0,-1 0 0,1 0 0,0 0 0,0 0 0,0 0 0,0 0 0,0 0 0,0 0 0,0 0 0,0 0 0,0 0 0,0 0 0,0 0 0,-1 0 0,1 0 0,0 0 0,0 0 0,0 0 0,0 0 0,0 0 0,0 0 0,0 0 0,0 0 0,0 0 0,0 0 0,0 0 0,0 0 0,-1 0 0,1 0 0,0 0 0,0 0 0,1-11 0,-1 8 0,0-7 0,0 10 0,0 0 0,0 0 0,0 0 0,0 0 0,0 0 0,0 0 0,0 0 0,0 0 0,-1 0 0,1 0 0,0 0 0,0 0 0,0 0 0,0 0 0,6 0 0,-5 0 0,5 0 0,-6-5 0,0 4 0,5-4 0,-4 5 0,4 0 0,-5 0 0,5 0 0,-3 0 0,4 0 0,-6 0 0,0 0 0,-1 0 0,1 0 0,0-5 0,0 4 0,0-4 0,0 5 0,0 0 0,0 0 0,0 0 0,0 0 0,0 0 0,0 0 0,0 0 0,-1 0 0,7 0 0,-4 0 0,4 0 0,-1 0 0,-3 0 0,9 0 0,-9 0 0,4-5 0,0 4 0,-5-4 0,5 5 0,0 0 0,-5 0 0,5 0 0,-6 0 0,6 0 0,0 0 0,1 0 0,-2 0 0,0-6 0,-3 5 0,4-4 0,-6 5 0,0 0 0,5 0 0,-3 0 0,4 0 0,-6 0 0,-1 0 0,1 0 0,6 0 0,-4 0 0,3 0 0,-5 0 0,0 0 0,0 0 0,6 0 0,-5 0 0,5 0 0,0 0 0,-4 0 0,9 0 0,-9 0 0,9 0 0,-9 0 0,9 0 0,-3 0 0,-1 0 0,5 0 0,-5 0 0,0 0 0,5 0 0,-5 0 0,1 0 0,3 0 0,-9 0 0,10 0 0,-11 0 0,11 0 0,-11 0 0,11 0 0,-11 0 0,11 0 0,-11 0 0,11 0 0,-10 0 0,9 0 0,-3 0 0,5 0 0,0 0 0,-6 0 0,5 0 0,-11 0 0,11 0 0,-5 0 0,1 0 0,-2 0 0,-7 0 0,7 0 0,-4 0 0,3 0 0,-5 0 0,0 0 0,6 0 0,-4 0 0,3 0 0,1 0 0,-4 0 0,3 0 0,-5 0 0,6 0 0,-4 0 0,9 0 0,-9 0 0,9 0 0,-9 0 0,10 0 0,-11 0 0,11 0 0,-11 0 0,11 0 0,-5 0 0,0 0 0,5 0 0,-5 0 0,1 0 0,4 0 0,-11 0 0,11-6 0,-11 5 0,5-4 0,-6 5 0,6 0 0,-5 0 0,11 0 0,-11-5 0,5 4 0,0-4 0,6-1 0,-4 5 0,9-10 0,-16 10 0,11-4 0,-10 5 0,9-6 0,-9 5 0,4-9 0,-1 8 0,-3-3 0,9 0 0,-9 4 0,10-5 0,-11 2 0,11 2 0,-11-3 0,11 0 0,-5 4 0,11-5 0,-4 6 0,-3 0 0,-6 0 0,-5 0 0,0 0 0,0 0 0,0-5 0,0 4 0,0-4 0,0 5 0,0 0 0,0 0 0,0 0 0,-1 0 0,1 0 0,0 0 0,0 0 0,0 0 0,0 0 0,0 0 0,0 0 0,0 0 0,0 0 0,-5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7:3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24575,'48'0'0,"-11"0"0,37 0 0,-13 0 0,17 0 0,-17 0 0,23 0 0,-20 0 0,34 0 0,-17 0-617,7 0 617,0 0 0,-16 0 0,14 0 0,-17 0 0,0 0 0,7 0 0,-7 0 152,0 0-152,-2 0 0,0 0 0,-7 0 0,7 0 0,-9 0 465,0 0-465,-1 0 0,1 0 0,0 0 0,0 0 0,0 0 0,-1 0 0,1 0 0,0 0 0,9 0 0,-7 0 0,16 0 0,-7 0 0,0 0 0,7 0 0,-7 0 0,0 0 0,7 0 0,-16 0 0,7 0 0,-9 0 0,-1 0 0,27 0 0,-20 0 0,12 0 0,-21 0 0,-13 0 0,6 0 0,-8 0 0,0 6 0,-7-4 0,5 9 0,-12-9 0,5 4 0,0 0 0,-5-5 0,5 5 0,0 0 0,-5-5 0,12 5 0,-5 0 0,7-4 0,-7 9 0,5-10 0,-5 11 0,0-11 0,5 11 0,-12-11 0,12 11 0,-12-10 0,5 3 0,-7-5 0,-6 5 0,5-3 0,-11 2 0,5-4 0,-6 5 0,0-4 0,-5 4 0,-1-5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7:3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24575,'87'0'0,"0"0"0,-1 0 0,1 0 0,-1 0 0,1 0 0,12-1 0,3-1 0,-3 1 0,-8-1 0,-12 1 0,16 0 0,-13 0-476,0-2 1,-11-1 475,-13-2 312,0 4-312,-9-4 158,7 6-158,-14 0 0,6 0 0,-8 0 481,-8 0-481,7 0 0,-7-6 0,8 4 0,0-4 0,-7 6 0,5 0 0,-12 0 0,12 0 0,-12 0 0,12 0 0,-12 0 0,-1 0 0,5 0 0,-16 0 0,16 0 0,-12 0 0,6 0 0,-5 0 0,3 0 0,-3 0 0,5-5 0,0 4 0,7-5 0,-5 6 0,5 0 0,0 0 0,2 0 0,0 0 0,5-6 0,-5 5 0,7-5 0,-7 6 0,5 0 0,-12 0 0,5-5 0,-7 3 0,0-3 0,1 5 0,-1 0 0,0 0 0,0 0 0,0-5 0,1 3 0,-1-3 0,0 5 0,0 0 0,0-6 0,8 5 0,-6-4 0,5 5 0,-7 0 0,0 0 0,0 0 0,-5 0 0,3 0 0,-3 0 0,-1 0 0,5-6 0,-11 5 0,11-4 0,-5 5 0,0-5 0,5 4 0,-5-4 0,7 5 0,-7 0 0,5 0 0,-11 0 0,11 0 0,-11 0 0,5-5 0,-6 4 0,6-4 0,-5 5 0,5 0 0,-6 0 0,0 0 0,0 0 0,0 0 0,0 0 0,-1 0 0,1 0 0,0 0 0,0 0 0,0 0 0,-5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4:57:5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36A8B-D7FB-4139-86A2-49BE470BD70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A5BD0-D41B-478D-B785-F54D03796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8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2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 sacks of wheat…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10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 if you were King</a:t>
            </a:r>
            <a:r>
              <a:rPr lang="en-GB" baseline="0" dirty="0"/>
              <a:t> </a:t>
            </a:r>
            <a:r>
              <a:rPr lang="en-GB" baseline="0" dirty="0" err="1"/>
              <a:t>Khasekhem</a:t>
            </a:r>
            <a:r>
              <a:rPr lang="en-GB" baseline="0" dirty="0"/>
              <a:t> from Ancient Egypt, the number of enemies you’d killed in battle!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66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Does anyone know the name of the Egyptian</a:t>
            </a:r>
            <a:r>
              <a:rPr lang="en-GB" baseline="0" dirty="0"/>
              <a:t> number and letter writing system? Hieroglyphics,</a:t>
            </a:r>
          </a:p>
          <a:p>
            <a:r>
              <a:rPr lang="en-GB" baseline="0" dirty="0"/>
              <a:t>Each group of people had their own ways in the past of writing down and recording what they’ve counted. The Egyptians used Hieroglyphics to record sounds and numbers.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587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Let’s see if we can get you counting using hieroglyphics…..</a:t>
            </a:r>
          </a:p>
          <a:p>
            <a:r>
              <a:rPr lang="en-GB" dirty="0"/>
              <a:t>Miss</a:t>
            </a:r>
            <a:r>
              <a:rPr lang="en-GB" baseline="0" dirty="0"/>
              <a:t> Austin should have some Egyptian counting sheets to hand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88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top of the</a:t>
            </a:r>
            <a:r>
              <a:rPr lang="en-GB" baseline="0" dirty="0"/>
              <a:t> sheet you can see the different value each symbol was given.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62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top of the</a:t>
            </a:r>
            <a:r>
              <a:rPr lang="en-GB" baseline="0" dirty="0"/>
              <a:t> sheet you can see the different value each symbol was given [read out]. Can you match the Egyptian number to how we would right it today? And if you’ve finished that have a go at a couple of the other questions….Your teacher can tell me when she feels you’ve had enough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24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how do you write 108 in hieroglyphics </a:t>
            </a:r>
            <a:r>
              <a:rPr lang="en-GB" dirty="0" err="1"/>
              <a:t>etc</a:t>
            </a:r>
            <a:r>
              <a:rPr lang="en-GB" dirty="0"/>
              <a:t> (go down)?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54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</a:t>
            </a:r>
            <a:r>
              <a:rPr lang="en-GB" baseline="0" dirty="0"/>
              <a:t> improvement on </a:t>
            </a:r>
            <a:r>
              <a:rPr lang="en-GB" baseline="0" dirty="0" err="1"/>
              <a:t>talley</a:t>
            </a:r>
            <a:r>
              <a:rPr lang="en-GB" baseline="0" dirty="0"/>
              <a:t> marks (would take you a long time to write 200!)</a:t>
            </a:r>
          </a:p>
          <a:p>
            <a:r>
              <a:rPr lang="en-GB" baseline="0" dirty="0"/>
              <a:t>Does the length of the number in hieroglyphics link to how big the number is? No! (64 is longer than 200!)</a:t>
            </a:r>
          </a:p>
          <a:p>
            <a:r>
              <a:rPr lang="en-GB" baseline="0" dirty="0"/>
              <a:t>Is it quick to write 999?  (next slide)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66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No!! 27 </a:t>
            </a:r>
            <a:r>
              <a:rPr lang="en-GB" dirty="0" err="1"/>
              <a:t>penstrokes</a:t>
            </a:r>
            <a:r>
              <a:rPr lang="en-GB" dirty="0"/>
              <a:t>. What about your year of birth</a:t>
            </a:r>
            <a:r>
              <a:rPr lang="en-GB" baseline="0" dirty="0"/>
              <a:t> – which year were you born?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10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have any of you come across</a:t>
            </a:r>
            <a:r>
              <a:rPr lang="en-GB" baseline="0" dirty="0"/>
              <a:t> Roman Numerals before? What did they use instead of pictures?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Maths is a part</a:t>
            </a:r>
            <a:r>
              <a:rPr lang="en-GB" baseline="0" dirty="0"/>
              <a:t> of everyday life for all of us.  Can you think of anything that you have counted recently? (pair and share)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959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Counting</a:t>
            </a:r>
            <a:r>
              <a:rPr lang="en-GB" baseline="0" dirty="0"/>
              <a:t> 1 to 3 pretty straight forward….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59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 is a bit trickier…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739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02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a go at this sheet. Start</a:t>
            </a:r>
            <a:r>
              <a:rPr lang="en-GB" baseline="0" dirty="0"/>
              <a:t> by adding the Roman numerals to the clock and then see how you get on…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04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clock should look</a:t>
            </a:r>
            <a:r>
              <a:rPr lang="en-GB" baseline="0" dirty="0"/>
              <a:t> like this (this is an old clock from the History of Science Museum) with 1 difference – can you work out what that difference is? 4 written as IIII. We don’t know why that is!!! [The reason that older clocks often have Roman Numerals is that the first mechanical clocks often appeared on Churches, and Latin –the language of the Romans – used to be the official language of Christian church (so it made sense that they used Roman numbers)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882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</a:t>
            </a:r>
            <a:r>
              <a:rPr lang="en-GB" baseline="0" dirty="0"/>
              <a:t> do you write 999 is Roman numerals? Let’s see if you’re right….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11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Which</a:t>
            </a:r>
            <a:r>
              <a:rPr lang="en-GB" baseline="0" dirty="0"/>
              <a:t> do you find easier – Roman numerals or Egyptian hieroglyphics? Let’s have a vote….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90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0" dirty="0"/>
              <a:t> personally love the number system we use now….Place Value!!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31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999 in Egyptian had 27 pen</a:t>
            </a:r>
            <a:r>
              <a:rPr lang="en-GB" baseline="0" dirty="0"/>
              <a:t> strokes or symbols</a:t>
            </a:r>
          </a:p>
          <a:p>
            <a:r>
              <a:rPr lang="en-GB" baseline="0" dirty="0"/>
              <a:t>Using Roman numerals had 6 symbols</a:t>
            </a:r>
          </a:p>
          <a:p>
            <a:r>
              <a:rPr lang="en-GB" baseline="0" dirty="0"/>
              <a:t>Our way of writing 999  (called Hindu Arabic numbers) just uses 3 symbols</a:t>
            </a:r>
          </a:p>
          <a:p>
            <a:r>
              <a:rPr lang="en-GB" baseline="0" dirty="0"/>
              <a:t>The same number 9 has a different value depending on where it’s positioned (so 9 at the end of the number worth 9 units, in centre worth 90 and on left work 900)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12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have our understanding</a:t>
            </a:r>
            <a:r>
              <a:rPr lang="en-GB" baseline="0" dirty="0"/>
              <a:t> of place value and this </a:t>
            </a:r>
            <a:r>
              <a:rPr lang="en-GB" baseline="0" dirty="0" err="1"/>
              <a:t>sytem</a:t>
            </a:r>
            <a:r>
              <a:rPr lang="en-GB" baseline="0" dirty="0"/>
              <a:t> of writing numbers, with thanks in particular to this person here – Al Khwarizmi, a </a:t>
            </a:r>
            <a:r>
              <a:rPr lang="en-GB" baseline="0" dirty="0" err="1"/>
              <a:t>muslim</a:t>
            </a:r>
            <a:r>
              <a:rPr lang="en-GB" baseline="0" dirty="0"/>
              <a:t> mathematician from Baghdad who wrote books about number. He translated books from different places in the world and learnt about the way that Hindu people (modern day India) wrote numbers.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year 976, al Khwarizmi stated that if no number appears in the place of tens in a calculation, a little circle should be used "to keep the rows". This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circle was called 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ṣifr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(empty in Arabic)-where our word for zero comes from.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9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Perhaps</a:t>
            </a:r>
            <a:r>
              <a:rPr lang="en-GB" baseline="0" dirty="0"/>
              <a:t> you counted sweets?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31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Quite separately, the Maya people from South America had invented the idea of zero and were using it around 500 years before this. They used a shell to show ‘zero’. They also used a type of place value (meaning the value of a number was dependent on where it was placed.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775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</a:t>
            </a:r>
            <a:r>
              <a:rPr lang="en-GB" baseline="0" dirty="0"/>
              <a:t> now we’re going to show you 3 inventions from the History of Science Museum that have helped people </a:t>
            </a:r>
            <a:r>
              <a:rPr lang="en-GB" baseline="0"/>
              <a:t>calculate numbers….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1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Money?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7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Days until</a:t>
            </a:r>
            <a:r>
              <a:rPr lang="en-GB" baseline="0" dirty="0"/>
              <a:t> your birthday?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26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It’s easy enough when it’s small numbers (I still use my fingers!). But when it’s a bigger number you might need to write it down…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487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Talley</a:t>
            </a:r>
            <a:r>
              <a:rPr lang="en-GB" baseline="0" dirty="0"/>
              <a:t> marks are one way people have counted in the past and still do now….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9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picture of a bone found in </a:t>
            </a:r>
            <a:r>
              <a:rPr lang="en-GB" dirty="0" err="1"/>
              <a:t>Lembombo</a:t>
            </a:r>
            <a:r>
              <a:rPr lang="en-GB" dirty="0"/>
              <a:t> in S Africa.</a:t>
            </a:r>
            <a:r>
              <a:rPr lang="en-GB" baseline="0" dirty="0"/>
              <a:t> IT’s over 35 000 years old. If you look carefully you can see 29 notches carved into the side of the bone….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037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the past people might have needed</a:t>
            </a:r>
            <a:r>
              <a:rPr lang="en-GB" baseline="0" dirty="0"/>
              <a:t> to count the animals they owned –like sheep or cattle.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5BD0-D41B-478D-B785-F54D037963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0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7AE2-4CFF-2C46-8941-54F35930F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E6DF1-4115-D74A-9E23-83A0A5FC1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7DDE7-85D7-8D40-AE0C-2763D456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DB9-1534-3548-A7B5-50AB13699413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6616-528E-C144-9F59-6DA11318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ED40A-788A-3E45-AA01-5CB2846A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64CB-25FF-9B49-A89D-C58B10EA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3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1A18-C578-1142-BE54-639E46C0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574E1-EACE-914F-A415-C065AC537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E87F6-241C-5346-8570-3EAE7E70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DB9-1534-3548-A7B5-50AB13699413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41928-D28F-D744-953B-24912F52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4E5A6-DB13-6C40-BAC1-15499DD1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64CB-25FF-9B49-A89D-C58B10EA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0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58635A-3FA8-6F4C-A3AC-856CC33E8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C72D7-55AE-704D-B0F4-D2FCE32B4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45270-F0D2-8441-98D3-8AC3B678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DB9-1534-3548-A7B5-50AB13699413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B8027-8900-4240-AD0E-5E48EF93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18D78-22AF-6741-A28A-13E4889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64CB-25FF-9B49-A89D-C58B10EA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2FD5-7469-4E41-8D25-EEB08237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A8F5-846F-624B-B657-AAB484FDF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FE8FB-DDB9-4149-BFE5-981C5909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DB9-1534-3548-A7B5-50AB13699413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C7B0D-A284-EE40-83EC-B1FC0C99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BEAE3-1A75-2847-BCF3-4D549F28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64CB-25FF-9B49-A89D-C58B10EA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5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F052-B661-8643-9457-ECE513F4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65CBB-3216-9F46-9E41-E164DEF0F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BD3B0-7EEA-6C49-A228-F180C0EB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DB9-1534-3548-A7B5-50AB13699413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0C4B7-E5AF-DB46-9DB3-E335C1E5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18C44-95D2-2142-8236-FF3EA1E6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64CB-25FF-9B49-A89D-C58B10EA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7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50365-8844-0A44-93BF-977E831F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93721-3245-104D-A65A-3BC8601EA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80263-708A-CF4D-8F32-B3551DC14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42249-FB6E-264C-AED6-A1281BB1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DB9-1534-3548-A7B5-50AB13699413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91FD8-FB70-A044-BEDA-C00A4AAB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19805-66DE-E348-8F06-9D0789D2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64CB-25FF-9B49-A89D-C58B10EA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525D-6FB9-5B40-BAED-B8455E92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FC742-6CDE-C446-8AEA-B915C02D5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7807E-A0B8-AD47-8DBB-EA448AA7C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5417C-3AC6-6341-A9EB-1F830B48A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DD1C9-D60B-024F-A86D-47BC6080B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991E1-3B36-6D47-9B6D-9204A7BE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DB9-1534-3548-A7B5-50AB13699413}" type="datetimeFigureOut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CB410-70F9-6849-AD66-0EE09404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E5D55-01D8-8E4C-A0FE-46AA6DD7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64CB-25FF-9B49-A89D-C58B10EA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42D9-988A-2C4B-8601-64B8E59A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F5404-56D6-0743-80A9-1120477E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DB9-1534-3548-A7B5-50AB13699413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CFC7B-A44E-684E-AC8F-4268BDD6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03E03-503A-574F-A083-5C28F9D1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64CB-25FF-9B49-A89D-C58B10EA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0C335-87B8-8643-AD50-955A81F9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DB9-1534-3548-A7B5-50AB13699413}" type="datetimeFigureOut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903EE-77C1-7042-BD8D-5199F245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72C06-95F4-224F-AD77-FD072F4F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64CB-25FF-9B49-A89D-C58B10EA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4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C8A3-666A-7A40-849A-C441EF9E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1B5D7-D295-5F40-B936-C9A010368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FE530-81E9-594B-99E2-9AEDE8F3A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F123E-7571-DC4D-9EF8-8CB34E7FF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DB9-1534-3548-A7B5-50AB13699413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9A392-6EEA-E545-8FB6-E4CA56E4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CD394-8BA0-954C-831F-829F92AC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64CB-25FF-9B49-A89D-C58B10EA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3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55F2-7111-7647-953D-750DEC8F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A5665-5502-244F-88C9-01B933752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D33A6-552F-7D42-8B2A-D9394FD1F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91FC1-F028-4744-99B9-67D61E66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DB9-1534-3548-A7B5-50AB13699413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8DCBB-CA70-244B-A038-F298D52B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13DCC-78DD-AA4D-B743-DD057FFB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64CB-25FF-9B49-A89D-C58B10EA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F25906-0ABD-C443-B3B8-FC87054F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77267-B883-0B42-B904-F60BB6108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2CD4E-9BDB-DA40-ACB4-8237949CE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4DB9-1534-3548-A7B5-50AB13699413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7788F-5627-7F45-82C0-8F5DBCEB0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07244-0884-0C4D-B31D-999427A5A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164CB-25FF-9B49-A89D-C58B10EA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8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40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60.png"/><Relationship Id="rId5" Type="http://schemas.openxmlformats.org/officeDocument/2006/relationships/image" Target="../media/image1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40.png"/><Relationship Id="rId7" Type="http://schemas.openxmlformats.org/officeDocument/2006/relationships/image" Target="../media/image39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5" Type="http://schemas.openxmlformats.org/officeDocument/2006/relationships/image" Target="../media/image380.png"/><Relationship Id="rId4" Type="http://schemas.openxmlformats.org/officeDocument/2006/relationships/customXml" Target="../ink/ink6.xml"/><Relationship Id="rId9" Type="http://schemas.openxmlformats.org/officeDocument/2006/relationships/image" Target="../media/image40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customXml" Target="../ink/ink9.xml"/><Relationship Id="rId7" Type="http://schemas.openxmlformats.org/officeDocument/2006/relationships/customXml" Target="../ink/ink1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1.xml"/><Relationship Id="rId11" Type="http://schemas.openxmlformats.org/officeDocument/2006/relationships/customXml" Target="../ink/ink16.xml"/><Relationship Id="rId5" Type="http://schemas.openxmlformats.org/officeDocument/2006/relationships/customXml" Target="../ink/ink10.xml"/><Relationship Id="rId10" Type="http://schemas.openxmlformats.org/officeDocument/2006/relationships/customXml" Target="../ink/ink15.xml"/><Relationship Id="rId4" Type="http://schemas.openxmlformats.org/officeDocument/2006/relationships/image" Target="../media/image410.png"/><Relationship Id="rId9" Type="http://schemas.openxmlformats.org/officeDocument/2006/relationships/customXml" Target="../ink/ink1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49.jpeg"/><Relationship Id="rId3" Type="http://schemas.openxmlformats.org/officeDocument/2006/relationships/image" Target="../media/image410.png"/><Relationship Id="rId7" Type="http://schemas.openxmlformats.org/officeDocument/2006/relationships/customXml" Target="../ink/ink21.xml"/><Relationship Id="rId12" Type="http://schemas.openxmlformats.org/officeDocument/2006/relationships/image" Target="../media/image48.jpe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0.xml"/><Relationship Id="rId11" Type="http://schemas.openxmlformats.org/officeDocument/2006/relationships/image" Target="../media/image47.jpeg"/><Relationship Id="rId5" Type="http://schemas.openxmlformats.org/officeDocument/2006/relationships/customXml" Target="../ink/ink19.xml"/><Relationship Id="rId10" Type="http://schemas.openxmlformats.org/officeDocument/2006/relationships/customXml" Target="../ink/ink24.xml"/><Relationship Id="rId4" Type="http://schemas.openxmlformats.org/officeDocument/2006/relationships/customXml" Target="../ink/ink18.xml"/><Relationship Id="rId9" Type="http://schemas.openxmlformats.org/officeDocument/2006/relationships/customXml" Target="../ink/ink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1B96301-F1E9-7743-89F7-987D79CC9F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EBFF4AD-C13C-8540-BF0A-58CE38B07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66188" y="3016280"/>
            <a:ext cx="6829724" cy="384172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EEC058-5FA2-0B4E-B91C-A1E30DDBE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bg1"/>
                </a:solidFill>
              </a:rPr>
              <a:t>Maths</a:t>
            </a:r>
            <a:r>
              <a:rPr lang="en-US" sz="5400" b="1" dirty="0">
                <a:solidFill>
                  <a:schemeClr val="bg1"/>
                </a:solidFill>
              </a:rPr>
              <a:t> from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54141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acks of wheat. Size: 185 x 185. Source: depositphoto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75" y="919161"/>
            <a:ext cx="4882590" cy="488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1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sterworks of early Egyptian Art to be shown at the Oriental Institute -  The Archaeology News Network">
            <a:extLst>
              <a:ext uri="{FF2B5EF4-FFF2-40B4-BE49-F238E27FC236}">
                <a16:creationId xmlns:a16="http://schemas.microsoft.com/office/drawing/2014/main" id="{845BA710-5A1B-B743-9B68-2CEAB6BDC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789" y="1"/>
            <a:ext cx="3701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8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hotography by Carlos Dorce">
            <a:extLst>
              <a:ext uri="{FF2B5EF4-FFF2-40B4-BE49-F238E27FC236}">
                <a16:creationId xmlns:a16="http://schemas.microsoft.com/office/drawing/2014/main" id="{1DCE5661-6150-6F43-8AF4-D19042DF0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784350"/>
            <a:ext cx="94488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325"/>
            <a:ext cx="10515600" cy="132556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Activity</a:t>
            </a:r>
            <a:r>
              <a:rPr lang="en-US" sz="7200" b="1" dirty="0"/>
              <a:t> </a:t>
            </a:r>
            <a:r>
              <a:rPr lang="en-US" sz="7200" b="1" dirty="0">
                <a:solidFill>
                  <a:schemeClr val="bg1"/>
                </a:solidFill>
              </a:rPr>
              <a:t>1:  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Egyptian Numerals</a:t>
            </a: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563" y="2827791"/>
            <a:ext cx="4179475" cy="40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2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6D6D53-7E5B-144F-9CDF-FC77946AB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843" y="68608"/>
            <a:ext cx="4786314" cy="67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6D6D53-7E5B-144F-9CDF-FC77946AB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7770" y="1711696"/>
            <a:ext cx="8753710" cy="25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9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6D6D53-7E5B-144F-9CDF-FC77946AB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843" y="68608"/>
            <a:ext cx="4786314" cy="67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6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6D6D53-7E5B-144F-9CDF-FC77946AB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175" y="45203"/>
            <a:ext cx="4802982" cy="67441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9774C1-13B2-CD4A-BB32-E9FACA6381EB}"/>
                  </a:ext>
                </a:extLst>
              </p14:cNvPr>
              <p14:cNvContentPartPr/>
              <p14:nvPr/>
            </p14:nvContentPartPr>
            <p14:xfrm>
              <a:off x="4995022" y="2767207"/>
              <a:ext cx="1792800" cy="81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9774C1-13B2-CD4A-BB32-E9FACA6381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6382" y="2758207"/>
                <a:ext cx="181044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04A2EC-832D-3743-B0C8-0D00A9BD280C}"/>
                  </a:ext>
                </a:extLst>
              </p14:cNvPr>
              <p14:cNvContentPartPr/>
              <p14:nvPr/>
            </p14:nvContentPartPr>
            <p14:xfrm>
              <a:off x="4948222" y="3186967"/>
              <a:ext cx="1843200" cy="91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04A2EC-832D-3743-B0C8-0D00A9BD2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39222" y="3177967"/>
                <a:ext cx="18608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B63852-C1DB-084C-A4EC-6DC19F29D897}"/>
                  </a:ext>
                </a:extLst>
              </p14:cNvPr>
              <p14:cNvContentPartPr/>
              <p14:nvPr/>
            </p14:nvContentPartPr>
            <p14:xfrm>
              <a:off x="5195182" y="3663247"/>
              <a:ext cx="1567440" cy="655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B63852-C1DB-084C-A4EC-6DC19F29D8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6542" y="3654607"/>
                <a:ext cx="158508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26376C-1EE3-E340-A5D5-FE0FCEAEB3A5}"/>
                  </a:ext>
                </a:extLst>
              </p14:cNvPr>
              <p14:cNvContentPartPr/>
              <p14:nvPr/>
            </p14:nvContentPartPr>
            <p14:xfrm>
              <a:off x="4933102" y="3923167"/>
              <a:ext cx="1782360" cy="127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26376C-1EE3-E340-A5D5-FE0FCEAEB3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24462" y="3914527"/>
                <a:ext cx="1800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304A2F-BB54-F34C-AF41-0DB0ED941A12}"/>
                  </a:ext>
                </a:extLst>
              </p14:cNvPr>
              <p14:cNvContentPartPr/>
              <p14:nvPr/>
            </p14:nvContentPartPr>
            <p14:xfrm>
              <a:off x="5415142" y="2852527"/>
              <a:ext cx="1376640" cy="1562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304A2F-BB54-F34C-AF41-0DB0ED941A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06502" y="2843527"/>
                <a:ext cx="1394280" cy="15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39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975" y="822325"/>
            <a:ext cx="1955673" cy="1325563"/>
          </a:xfrm>
          <a:solidFill>
            <a:schemeClr val="tx1"/>
          </a:solidFill>
        </p:spPr>
        <p:txBody>
          <a:bodyPr>
            <a:noAutofit/>
          </a:bodyPr>
          <a:lstStyle/>
          <a:p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999</a:t>
            </a:r>
            <a:br>
              <a:rPr lang="en-US" sz="7200" b="1" dirty="0">
                <a:solidFill>
                  <a:schemeClr val="bg1"/>
                </a:solidFill>
              </a:rPr>
            </a:b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B386E39-557F-7141-A2FD-E0396FB928D4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84" y="2851484"/>
            <a:ext cx="584391" cy="577516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E5183B3-679B-2740-9912-0EC90545EA0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875" y="2851484"/>
            <a:ext cx="584391" cy="577516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C09CE2-6DE2-0545-B59D-2CBF94C90ED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9841" y="2851484"/>
            <a:ext cx="584391" cy="577516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40A212D-9386-FC46-A7B6-1FAF1B6D76F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807" y="2851484"/>
            <a:ext cx="584391" cy="57751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E784C34-731D-3946-A29F-1DBEC57F351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9348" y="2851484"/>
            <a:ext cx="584391" cy="57751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B4AFE61-35BB-3544-9FB8-574647CCB39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314" y="2851484"/>
            <a:ext cx="584391" cy="57751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BEDC015-5D86-6E43-9CAB-D546D0FD9CD4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0268" y="2851484"/>
            <a:ext cx="584391" cy="577516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1CDE1F1-0B43-894C-899B-FE519EA61DD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821" y="2851484"/>
            <a:ext cx="584391" cy="577516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B9FA003-B714-C448-B3C0-2318896ABF0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18" y="2851484"/>
            <a:ext cx="584391" cy="577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DB6359-A9A6-AD41-9C81-9DB6B55D49B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9775" y="2851484"/>
            <a:ext cx="571501" cy="57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ADC6A8-CE18-F94E-B4FA-AD68AD3D5C9B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316" y="2851484"/>
            <a:ext cx="571501" cy="577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B27280-7B9D-DC45-9CF2-7C4435AD0339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392" y="2851150"/>
            <a:ext cx="571501" cy="577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DBA3FA-8E0A-1C4C-93AF-156F1AA83155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4697" y="2851150"/>
            <a:ext cx="571501" cy="577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DCB887-A775-0044-B00E-F06134698EFD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364" y="2851150"/>
            <a:ext cx="571501" cy="577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28A876-DF76-B848-9BD5-9C98C562C616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9023" y="2851150"/>
            <a:ext cx="571501" cy="577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98DFC6-BA0E-0C46-8B5A-B3534E75B780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9087" y="2851150"/>
            <a:ext cx="571501" cy="577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27FCCC-0A1D-DE44-A602-DF4E2A67121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8446" y="2851150"/>
            <a:ext cx="571501" cy="577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27DC0C-6899-BD49-A198-8D44D9C19945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7730" y="2851150"/>
            <a:ext cx="571501" cy="5778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B310F7-513B-E747-8B6C-7ABBA35538FC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8590" y="2851150"/>
            <a:ext cx="547142" cy="577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673F77-3673-7D48-83DD-475AE8D4676B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1873" y="3429000"/>
            <a:ext cx="547142" cy="5778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D40518-9853-1140-8DBF-3D3112CFE81D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974" y="3429000"/>
            <a:ext cx="547142" cy="5778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7E5583-ADDE-0445-965C-2E6868D3A878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9200" y="3429000"/>
            <a:ext cx="547142" cy="5778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E0B9E2-4D57-424B-B29D-F0F4451B355E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920" y="3429000"/>
            <a:ext cx="547142" cy="5778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F114AA-6325-A744-BD14-757E0121EC42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6254" y="3429000"/>
            <a:ext cx="547142" cy="5778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6CF1F89-9EA3-674A-85A4-3B48C7392564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2864" y="3429000"/>
            <a:ext cx="547142" cy="5778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33B7D7-CB96-D94D-8FDE-7B704CE1EFDC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879" y="3429000"/>
            <a:ext cx="547142" cy="5778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C603EE-6473-E641-B161-BDC3275F8295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3090" y="2851150"/>
            <a:ext cx="547142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F8D582-5657-5442-B2D3-1D5739A4D70F}"/>
              </a:ext>
            </a:extLst>
          </p:cNvPr>
          <p:cNvSpPr txBox="1">
            <a:spLocks/>
          </p:cNvSpPr>
          <p:nvPr/>
        </p:nvSpPr>
        <p:spPr>
          <a:xfrm>
            <a:off x="4371975" y="822325"/>
            <a:ext cx="2491963" cy="1325563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2010</a:t>
            </a:r>
            <a:br>
              <a:rPr lang="en-US" sz="7200" b="1" dirty="0">
                <a:solidFill>
                  <a:schemeClr val="bg1"/>
                </a:solidFill>
              </a:rPr>
            </a:b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7CEAF-3DC2-5340-A382-4773D4F939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399" y="3230880"/>
            <a:ext cx="1036321" cy="904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F43F3-455D-A54E-B13F-7EA3562E0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720" y="3230880"/>
            <a:ext cx="1036321" cy="904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84DF2-82BA-5B4E-94A6-42F503ED6D4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041" y="3230880"/>
            <a:ext cx="828897" cy="9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3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61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F8D582-5657-5442-B2D3-1D5739A4D70F}"/>
              </a:ext>
            </a:extLst>
          </p:cNvPr>
          <p:cNvSpPr txBox="1">
            <a:spLocks/>
          </p:cNvSpPr>
          <p:nvPr/>
        </p:nvSpPr>
        <p:spPr>
          <a:xfrm>
            <a:off x="4371975" y="822325"/>
            <a:ext cx="2491963" cy="1325563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2011</a:t>
            </a:r>
            <a:br>
              <a:rPr lang="en-US" sz="7200" b="1" dirty="0">
                <a:solidFill>
                  <a:schemeClr val="bg1"/>
                </a:solidFill>
              </a:rPr>
            </a:b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7CEAF-3DC2-5340-A382-4773D4F939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399" y="3230880"/>
            <a:ext cx="1036321" cy="904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F43F3-455D-A54E-B13F-7EA3562E0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720" y="3230880"/>
            <a:ext cx="1036321" cy="904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84DF2-82BA-5B4E-94A6-42F503ED6D4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041" y="3230880"/>
            <a:ext cx="828897" cy="904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85F40-7BA6-0543-8B50-87C14CD2741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3938" y="3230879"/>
            <a:ext cx="694330" cy="9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F8D582-5657-5442-B2D3-1D5739A4D70F}"/>
              </a:ext>
            </a:extLst>
          </p:cNvPr>
          <p:cNvSpPr txBox="1">
            <a:spLocks/>
          </p:cNvSpPr>
          <p:nvPr/>
        </p:nvSpPr>
        <p:spPr>
          <a:xfrm>
            <a:off x="4371975" y="822325"/>
            <a:ext cx="2491963" cy="1325563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2012</a:t>
            </a:r>
            <a:br>
              <a:rPr lang="en-US" sz="7200" b="1" dirty="0">
                <a:solidFill>
                  <a:schemeClr val="bg1"/>
                </a:solidFill>
              </a:rPr>
            </a:b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7CEAF-3DC2-5340-A382-4773D4F939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399" y="3230880"/>
            <a:ext cx="1036321" cy="904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F43F3-455D-A54E-B13F-7EA3562E0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720" y="3230880"/>
            <a:ext cx="1036321" cy="904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84DF2-82BA-5B4E-94A6-42F503ED6D4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041" y="3230880"/>
            <a:ext cx="828897" cy="904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85F40-7BA6-0543-8B50-87C14CD2741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3938" y="3230879"/>
            <a:ext cx="694330" cy="904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B85F40-7BA6-0543-8B50-87C14CD2741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094" y="3230877"/>
            <a:ext cx="694330" cy="9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43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F8D582-5657-5442-B2D3-1D5739A4D70F}"/>
              </a:ext>
            </a:extLst>
          </p:cNvPr>
          <p:cNvSpPr txBox="1">
            <a:spLocks/>
          </p:cNvSpPr>
          <p:nvPr/>
        </p:nvSpPr>
        <p:spPr>
          <a:xfrm>
            <a:off x="4371975" y="822325"/>
            <a:ext cx="2491963" cy="1325563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2013</a:t>
            </a:r>
            <a:br>
              <a:rPr lang="en-US" sz="7200" b="1" dirty="0">
                <a:solidFill>
                  <a:schemeClr val="bg1"/>
                </a:solidFill>
              </a:rPr>
            </a:b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7CEAF-3DC2-5340-A382-4773D4F939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399" y="3230880"/>
            <a:ext cx="1036321" cy="904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F43F3-455D-A54E-B13F-7EA3562E0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720" y="3230880"/>
            <a:ext cx="1036321" cy="904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84DF2-82BA-5B4E-94A6-42F503ED6D4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041" y="3230880"/>
            <a:ext cx="828897" cy="904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85F40-7BA6-0543-8B50-87C14CD2741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3938" y="3230879"/>
            <a:ext cx="694330" cy="904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B85F40-7BA6-0543-8B50-87C14CD2741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094" y="3230877"/>
            <a:ext cx="694330" cy="904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B85F40-7BA6-0543-8B50-87C14CD2741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7424" y="3230875"/>
            <a:ext cx="694330" cy="9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41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325"/>
            <a:ext cx="10515600" cy="132556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 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Roman Numerals</a:t>
            </a: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539" y="623888"/>
            <a:ext cx="45815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6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325"/>
            <a:ext cx="10515600" cy="132556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 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Roman Numerals</a:t>
            </a:r>
          </a:p>
        </p:txBody>
      </p:sp>
      <p:pic>
        <p:nvPicPr>
          <p:cNvPr id="19458" name="Picture 2" descr="Roman Numerals: the basics">
            <a:extLst>
              <a:ext uri="{FF2B5EF4-FFF2-40B4-BE49-F238E27FC236}">
                <a16:creationId xmlns:a16="http://schemas.microsoft.com/office/drawing/2014/main" id="{F2203B8F-32D6-E640-9B15-928521A1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76" y="3914976"/>
            <a:ext cx="7518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89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762000"/>
            <a:ext cx="9664700" cy="49402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1			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		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3		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4		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5		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057935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762000"/>
            <a:ext cx="9664700" cy="49402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1			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			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3		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4		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5		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909201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762000"/>
            <a:ext cx="9664700" cy="49402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1			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			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3			III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4		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5		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782224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762000"/>
            <a:ext cx="9664700" cy="49402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1			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			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3			III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4			IV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5		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602793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762000"/>
            <a:ext cx="9664700" cy="49402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1			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			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3			III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4			IV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5			V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13306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zzy Pick N Mix Jelly Sweet Bag Selection, 1Kg: Amazon.co.uk: Grocery">
            <a:extLst>
              <a:ext uri="{FF2B5EF4-FFF2-40B4-BE49-F238E27FC236}">
                <a16:creationId xmlns:a16="http://schemas.microsoft.com/office/drawing/2014/main" id="{8575CBBE-7FB5-9248-9A97-1EB548134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00" y="719138"/>
            <a:ext cx="5103705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26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762000"/>
            <a:ext cx="9664700" cy="49402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1			I			6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			II			7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3			III			8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4			IV			9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5			V			10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471457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762000"/>
            <a:ext cx="9664700" cy="49402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1			I			6		VI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			II			7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3			III			8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4			IV			9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5			V			10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746055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762000"/>
            <a:ext cx="9664700" cy="49402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1			I			6		VI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			II			7		VII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3			III			8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4			IV			9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5			V			10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844725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762000"/>
            <a:ext cx="9664700" cy="49402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1			I			6		VI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			II			7		VII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3			III			8		VIII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4			IV			9	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5			V			10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708779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762000"/>
            <a:ext cx="9664700" cy="49402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1			I			6		VI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			II			7		VII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3			III			8		VIII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4			IV			9		IX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5			V			10	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71736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762000"/>
            <a:ext cx="9664700" cy="49402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1			I			6		VI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2			II			7		VII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3			III			8		VIII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4			IV			9		IX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5			V			10		X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203328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325"/>
            <a:ext cx="10515600" cy="132556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 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Activity 2: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Roman Numerals</a:t>
            </a:r>
          </a:p>
        </p:txBody>
      </p:sp>
    </p:spTree>
    <p:extLst>
      <p:ext uri="{BB962C8B-B14F-4D97-AF65-F5344CB8AC3E}">
        <p14:creationId xmlns:p14="http://schemas.microsoft.com/office/powerpoint/2010/main" val="4152826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14697-3753-A147-A06B-1499FEA24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341" y="308743"/>
            <a:ext cx="5404459" cy="65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72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436E0CC2-9E9C-6643-B585-C83873B4B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1113" y="876300"/>
            <a:ext cx="4549775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18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263D9-D8F3-D342-9757-FE4043135B30}"/>
              </a:ext>
            </a:extLst>
          </p:cNvPr>
          <p:cNvSpPr/>
          <p:nvPr/>
        </p:nvSpPr>
        <p:spPr>
          <a:xfrm>
            <a:off x="5397941" y="2364658"/>
            <a:ext cx="15888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999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6188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re can you still spend your old pound coins?">
            <a:extLst>
              <a:ext uri="{FF2B5EF4-FFF2-40B4-BE49-F238E27FC236}">
                <a16:creationId xmlns:a16="http://schemas.microsoft.com/office/drawing/2014/main" id="{E07F0D1B-CCF6-684B-95E0-31E2D36B1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639" y="719138"/>
            <a:ext cx="4208461" cy="42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zzy Pick N Mix Jelly Sweet Bag Selection, 1Kg: Amazon.co.uk: Grocery">
            <a:extLst>
              <a:ext uri="{FF2B5EF4-FFF2-40B4-BE49-F238E27FC236}">
                <a16:creationId xmlns:a16="http://schemas.microsoft.com/office/drawing/2014/main" id="{8575CBBE-7FB5-9248-9A97-1EB548134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00" y="719138"/>
            <a:ext cx="5103705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43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325"/>
            <a:ext cx="10515600" cy="132556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 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Roman Numerals</a:t>
            </a:r>
          </a:p>
        </p:txBody>
      </p:sp>
      <p:pic>
        <p:nvPicPr>
          <p:cNvPr id="19458" name="Picture 2" descr="Roman Numerals: the basics">
            <a:extLst>
              <a:ext uri="{FF2B5EF4-FFF2-40B4-BE49-F238E27FC236}">
                <a16:creationId xmlns:a16="http://schemas.microsoft.com/office/drawing/2014/main" id="{F2203B8F-32D6-E640-9B15-928521A1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200" y="508000"/>
            <a:ext cx="7518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809F00-4384-1A45-B3BF-DDE0B956372A}"/>
              </a:ext>
            </a:extLst>
          </p:cNvPr>
          <p:cNvSpPr txBox="1"/>
          <p:nvPr/>
        </p:nvSpPr>
        <p:spPr>
          <a:xfrm>
            <a:off x="3200400" y="3844925"/>
            <a:ext cx="462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IX = 9</a:t>
            </a:r>
          </a:p>
          <a:p>
            <a:endParaRPr lang="en-US" sz="5400" dirty="0">
              <a:solidFill>
                <a:schemeClr val="bg1"/>
              </a:solidFill>
            </a:endParaRPr>
          </a:p>
          <a:p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13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325"/>
            <a:ext cx="10515600" cy="132556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 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Roman Numerals</a:t>
            </a:r>
          </a:p>
        </p:txBody>
      </p:sp>
      <p:pic>
        <p:nvPicPr>
          <p:cNvPr id="19458" name="Picture 2" descr="Roman Numerals: the basics">
            <a:extLst>
              <a:ext uri="{FF2B5EF4-FFF2-40B4-BE49-F238E27FC236}">
                <a16:creationId xmlns:a16="http://schemas.microsoft.com/office/drawing/2014/main" id="{F2203B8F-32D6-E640-9B15-928521A1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200" y="508000"/>
            <a:ext cx="7518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809F00-4384-1A45-B3BF-DDE0B956372A}"/>
              </a:ext>
            </a:extLst>
          </p:cNvPr>
          <p:cNvSpPr txBox="1"/>
          <p:nvPr/>
        </p:nvSpPr>
        <p:spPr>
          <a:xfrm>
            <a:off x="3200400" y="3844925"/>
            <a:ext cx="462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IX = 9</a:t>
            </a:r>
          </a:p>
          <a:p>
            <a:r>
              <a:rPr lang="en-US" sz="5400" dirty="0">
                <a:solidFill>
                  <a:schemeClr val="bg1"/>
                </a:solidFill>
              </a:rPr>
              <a:t>XC =90</a:t>
            </a:r>
          </a:p>
        </p:txBody>
      </p:sp>
    </p:spTree>
    <p:extLst>
      <p:ext uri="{BB962C8B-B14F-4D97-AF65-F5344CB8AC3E}">
        <p14:creationId xmlns:p14="http://schemas.microsoft.com/office/powerpoint/2010/main" val="3775565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325"/>
            <a:ext cx="10515600" cy="132556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 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Roman Numerals</a:t>
            </a:r>
          </a:p>
        </p:txBody>
      </p:sp>
      <p:pic>
        <p:nvPicPr>
          <p:cNvPr id="19458" name="Picture 2" descr="Roman Numerals: the basics">
            <a:extLst>
              <a:ext uri="{FF2B5EF4-FFF2-40B4-BE49-F238E27FC236}">
                <a16:creationId xmlns:a16="http://schemas.microsoft.com/office/drawing/2014/main" id="{F2203B8F-32D6-E640-9B15-928521A1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200" y="508000"/>
            <a:ext cx="7518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809F00-4384-1A45-B3BF-DDE0B956372A}"/>
              </a:ext>
            </a:extLst>
          </p:cNvPr>
          <p:cNvSpPr txBox="1"/>
          <p:nvPr/>
        </p:nvSpPr>
        <p:spPr>
          <a:xfrm>
            <a:off x="3200400" y="3844925"/>
            <a:ext cx="462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IX = 9</a:t>
            </a:r>
          </a:p>
          <a:p>
            <a:r>
              <a:rPr lang="en-US" sz="5400" dirty="0">
                <a:solidFill>
                  <a:schemeClr val="bg1"/>
                </a:solidFill>
              </a:rPr>
              <a:t>XC =90</a:t>
            </a:r>
          </a:p>
          <a:p>
            <a:r>
              <a:rPr lang="en-US" sz="5400" dirty="0">
                <a:solidFill>
                  <a:schemeClr val="bg1"/>
                </a:solidFill>
              </a:rPr>
              <a:t>CM =900</a:t>
            </a:r>
          </a:p>
        </p:txBody>
      </p:sp>
    </p:spTree>
    <p:extLst>
      <p:ext uri="{BB962C8B-B14F-4D97-AF65-F5344CB8AC3E}">
        <p14:creationId xmlns:p14="http://schemas.microsoft.com/office/powerpoint/2010/main" val="1976864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200" y="98425"/>
            <a:ext cx="4584700" cy="136207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 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999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9E783-89DE-E34B-B953-428AC69C3A58}"/>
              </a:ext>
            </a:extLst>
          </p:cNvPr>
          <p:cNvSpPr txBox="1"/>
          <p:nvPr/>
        </p:nvSpPr>
        <p:spPr>
          <a:xfrm>
            <a:off x="4013200" y="2705725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CMXCIX</a:t>
            </a:r>
          </a:p>
        </p:txBody>
      </p:sp>
    </p:spTree>
    <p:extLst>
      <p:ext uri="{BB962C8B-B14F-4D97-AF65-F5344CB8AC3E}">
        <p14:creationId xmlns:p14="http://schemas.microsoft.com/office/powerpoint/2010/main" val="1351136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eart symbol - Wikipedia">
            <a:extLst>
              <a:ext uri="{FF2B5EF4-FFF2-40B4-BE49-F238E27FC236}">
                <a16:creationId xmlns:a16="http://schemas.microsoft.com/office/drawing/2014/main" id="{54815BBA-5039-F948-9F4D-4948872B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9E783-89DE-E34B-B953-428AC69C3A58}"/>
              </a:ext>
            </a:extLst>
          </p:cNvPr>
          <p:cNvSpPr txBox="1"/>
          <p:nvPr/>
        </p:nvSpPr>
        <p:spPr>
          <a:xfrm>
            <a:off x="3454400" y="2527925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Place Value</a:t>
            </a:r>
          </a:p>
        </p:txBody>
      </p:sp>
    </p:spTree>
    <p:extLst>
      <p:ext uri="{BB962C8B-B14F-4D97-AF65-F5344CB8AC3E}">
        <p14:creationId xmlns:p14="http://schemas.microsoft.com/office/powerpoint/2010/main" val="125468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F025-FB04-4A42-83FF-526D657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68" y="5128070"/>
            <a:ext cx="1955673" cy="1325563"/>
          </a:xfrm>
          <a:solidFill>
            <a:schemeClr val="tx1"/>
          </a:solidFill>
        </p:spPr>
        <p:txBody>
          <a:bodyPr>
            <a:noAutofit/>
          </a:bodyPr>
          <a:lstStyle/>
          <a:p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999</a:t>
            </a:r>
            <a:br>
              <a:rPr lang="en-US" sz="7200" b="1" dirty="0">
                <a:solidFill>
                  <a:schemeClr val="bg1"/>
                </a:solidFill>
              </a:rPr>
            </a:b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B386E39-557F-7141-A2FD-E0396FB928D4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84" y="2851484"/>
            <a:ext cx="584391" cy="577516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E5183B3-679B-2740-9912-0EC90545EA0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875" y="2851484"/>
            <a:ext cx="584391" cy="577516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C09CE2-6DE2-0545-B59D-2CBF94C90ED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9841" y="2851484"/>
            <a:ext cx="584391" cy="577516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40A212D-9386-FC46-A7B6-1FAF1B6D76F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807" y="2851484"/>
            <a:ext cx="584391" cy="57751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E784C34-731D-3946-A29F-1DBEC57F351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9348" y="2851484"/>
            <a:ext cx="584391" cy="57751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B4AFE61-35BB-3544-9FB8-574647CCB39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314" y="2851484"/>
            <a:ext cx="584391" cy="57751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BEDC015-5D86-6E43-9CAB-D546D0FD9CD4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0268" y="2851484"/>
            <a:ext cx="584391" cy="577516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1CDE1F1-0B43-894C-899B-FE519EA61DD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821" y="2851484"/>
            <a:ext cx="584391" cy="577516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B9FA003-B714-C448-B3C0-2318896ABF0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18" y="2851484"/>
            <a:ext cx="584391" cy="577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DB6359-A9A6-AD41-9C81-9DB6B55D49B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9775" y="2851484"/>
            <a:ext cx="571501" cy="57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ADC6A8-CE18-F94E-B4FA-AD68AD3D5C9B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316" y="2851484"/>
            <a:ext cx="571501" cy="577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B27280-7B9D-DC45-9CF2-7C4435AD0339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392" y="2851150"/>
            <a:ext cx="571501" cy="577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DBA3FA-8E0A-1C4C-93AF-156F1AA83155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4697" y="2851150"/>
            <a:ext cx="571501" cy="577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DCB887-A775-0044-B00E-F06134698EFD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364" y="2851150"/>
            <a:ext cx="571501" cy="577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28A876-DF76-B848-9BD5-9C98C562C616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9023" y="2851150"/>
            <a:ext cx="571501" cy="577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98DFC6-BA0E-0C46-8B5A-B3534E75B780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9087" y="2851150"/>
            <a:ext cx="571501" cy="577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27FCCC-0A1D-DE44-A602-DF4E2A67121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8446" y="2851150"/>
            <a:ext cx="571501" cy="577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27DC0C-6899-BD49-A198-8D44D9C19945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7730" y="2851150"/>
            <a:ext cx="571501" cy="5778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B310F7-513B-E747-8B6C-7ABBA35538FC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8590" y="2851150"/>
            <a:ext cx="547142" cy="577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673F77-3673-7D48-83DD-475AE8D4676B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1873" y="3429000"/>
            <a:ext cx="547142" cy="5778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D40518-9853-1140-8DBF-3D3112CFE81D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974" y="3429000"/>
            <a:ext cx="547142" cy="5778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7E5583-ADDE-0445-965C-2E6868D3A878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9200" y="3429000"/>
            <a:ext cx="547142" cy="5778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E0B9E2-4D57-424B-B29D-F0F4451B355E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920" y="3429000"/>
            <a:ext cx="547142" cy="5778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F114AA-6325-A744-BD14-757E0121EC42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6254" y="3429000"/>
            <a:ext cx="547142" cy="5778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6CF1F89-9EA3-674A-85A4-3B48C7392564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2864" y="3429000"/>
            <a:ext cx="547142" cy="5778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33B7D7-CB96-D94D-8FDE-7B704CE1EFDC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879" y="3429000"/>
            <a:ext cx="547142" cy="5778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C603EE-6473-E641-B161-BDC3275F8295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3090" y="2851150"/>
            <a:ext cx="547142" cy="5778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71D5E68-FA8B-E24B-A811-AFFA14D8B5F1}"/>
              </a:ext>
            </a:extLst>
          </p:cNvPr>
          <p:cNvSpPr/>
          <p:nvPr/>
        </p:nvSpPr>
        <p:spPr>
          <a:xfrm>
            <a:off x="3983198" y="4006850"/>
            <a:ext cx="2633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CMXCIX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65071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imating our digital inclusion impact: Al-Khwarizmi style • Citizens  Online">
            <a:extLst>
              <a:ext uri="{FF2B5EF4-FFF2-40B4-BE49-F238E27FC236}">
                <a16:creationId xmlns:a16="http://schemas.microsoft.com/office/drawing/2014/main" id="{DEEF4AF1-0933-7B4C-A8B7-99DCB8864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20D19D-820B-EB43-AF65-7FA3BCCB9C4A}"/>
              </a:ext>
            </a:extLst>
          </p:cNvPr>
          <p:cNvSpPr/>
          <p:nvPr/>
        </p:nvSpPr>
        <p:spPr>
          <a:xfrm>
            <a:off x="625033" y="5246225"/>
            <a:ext cx="4544992" cy="13773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Khwarimzi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799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F5E3-EE88-6845-B81C-A5BCD804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Maya Number System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E3EEF61-E969-1E4E-BDD2-053EC1954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106" y="2140095"/>
            <a:ext cx="7117788" cy="35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34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9E783-89DE-E34B-B953-428AC69C3A58}"/>
              </a:ext>
            </a:extLst>
          </p:cNvPr>
          <p:cNvSpPr txBox="1"/>
          <p:nvPr/>
        </p:nvSpPr>
        <p:spPr>
          <a:xfrm>
            <a:off x="3454400" y="2527925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Gallery Tour</a:t>
            </a:r>
          </a:p>
        </p:txBody>
      </p:sp>
    </p:spTree>
    <p:extLst>
      <p:ext uri="{BB962C8B-B14F-4D97-AF65-F5344CB8AC3E}">
        <p14:creationId xmlns:p14="http://schemas.microsoft.com/office/powerpoint/2010/main" val="2758905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9E783-89DE-E34B-B953-428AC69C3A58}"/>
              </a:ext>
            </a:extLst>
          </p:cNvPr>
          <p:cNvSpPr txBox="1"/>
          <p:nvPr/>
        </p:nvSpPr>
        <p:spPr>
          <a:xfrm>
            <a:off x="3454400" y="2527925"/>
            <a:ext cx="6283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Ada Lovelace</a:t>
            </a:r>
          </a:p>
        </p:txBody>
      </p:sp>
    </p:spTree>
    <p:extLst>
      <p:ext uri="{BB962C8B-B14F-4D97-AF65-F5344CB8AC3E}">
        <p14:creationId xmlns:p14="http://schemas.microsoft.com/office/powerpoint/2010/main" val="301540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re can you still spend your old pound coins?">
            <a:extLst>
              <a:ext uri="{FF2B5EF4-FFF2-40B4-BE49-F238E27FC236}">
                <a16:creationId xmlns:a16="http://schemas.microsoft.com/office/drawing/2014/main" id="{E07F0D1B-CCF6-684B-95E0-31E2D36B1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639" y="719138"/>
            <a:ext cx="4208461" cy="42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zzy Pick N Mix Jelly Sweet Bag Selection, 1Kg: Amazon.co.uk: Grocery">
            <a:extLst>
              <a:ext uri="{FF2B5EF4-FFF2-40B4-BE49-F238E27FC236}">
                <a16:creationId xmlns:a16="http://schemas.microsoft.com/office/drawing/2014/main" id="{8575CBBE-7FB5-9248-9A97-1EB548134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00" y="719138"/>
            <a:ext cx="5103705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hy Our Calendars Skipped 11 Days in 1752 | Mental Floss">
            <a:extLst>
              <a:ext uri="{FF2B5EF4-FFF2-40B4-BE49-F238E27FC236}">
                <a16:creationId xmlns:a16="http://schemas.microsoft.com/office/drawing/2014/main" id="{E9B53063-582A-E142-96BA-46AB3B89E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422" y="4298949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682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a Lovelace - Little People, Big Dreams Picture Book | After Alice | Gifts  for Girls">
            <a:extLst>
              <a:ext uri="{FF2B5EF4-FFF2-40B4-BE49-F238E27FC236}">
                <a16:creationId xmlns:a16="http://schemas.microsoft.com/office/drawing/2014/main" id="{DCA80500-4C17-D64C-9DFF-6C5F59898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64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ttle People Big Dreams Hardback Book: Ada Lovelace - Little People, Big  Dreams">
            <a:extLst>
              <a:ext uri="{FF2B5EF4-FFF2-40B4-BE49-F238E27FC236}">
                <a16:creationId xmlns:a16="http://schemas.microsoft.com/office/drawing/2014/main" id="{699EB763-A2DF-0542-AA3F-D5656A4F4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3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tle People, BIG DREAMS Ada Lovelace | Wigwam Toys – Wigwam Toys Brighton">
            <a:extLst>
              <a:ext uri="{FF2B5EF4-FFF2-40B4-BE49-F238E27FC236}">
                <a16:creationId xmlns:a16="http://schemas.microsoft.com/office/drawing/2014/main" id="{45D096BD-93B8-264F-82A9-F67ADC32C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467" y="809413"/>
            <a:ext cx="10905066" cy="52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81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da and Charles | Ada lovelace, Little people, Dream big">
            <a:extLst>
              <a:ext uri="{FF2B5EF4-FFF2-40B4-BE49-F238E27FC236}">
                <a16:creationId xmlns:a16="http://schemas.microsoft.com/office/drawing/2014/main" id="{6E592267-F89A-B542-ABA7-8E45B80A2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6294120" cy="62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52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da Lovelace by Mª Isabel Sánchez Vegara">
            <a:extLst>
              <a:ext uri="{FF2B5EF4-FFF2-40B4-BE49-F238E27FC236}">
                <a16:creationId xmlns:a16="http://schemas.microsoft.com/office/drawing/2014/main" id="{0C4C55A0-16BA-7E4C-9A43-2F6D6E969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72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9E783-89DE-E34B-B953-428AC69C3A58}"/>
              </a:ext>
            </a:extLst>
          </p:cNvPr>
          <p:cNvSpPr txBox="1"/>
          <p:nvPr/>
        </p:nvSpPr>
        <p:spPr>
          <a:xfrm>
            <a:off x="1888177" y="2527925"/>
            <a:ext cx="7849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Binary Numbers</a:t>
            </a:r>
          </a:p>
        </p:txBody>
      </p:sp>
    </p:spTree>
    <p:extLst>
      <p:ext uri="{BB962C8B-B14F-4D97-AF65-F5344CB8AC3E}">
        <p14:creationId xmlns:p14="http://schemas.microsoft.com/office/powerpoint/2010/main" val="29240455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6 Inch Leopard Bike - Smyths Toys UK">
            <a:extLst>
              <a:ext uri="{FF2B5EF4-FFF2-40B4-BE49-F238E27FC236}">
                <a16:creationId xmlns:a16="http://schemas.microsoft.com/office/drawing/2014/main" id="{233F0DA5-A6FE-1247-9C29-05E28B05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 bwMode="auto">
          <a:xfrm>
            <a:off x="99102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black video game controller&#10;&#10;Description automatically generated with medium confidence">
            <a:extLst>
              <a:ext uri="{FF2B5EF4-FFF2-40B4-BE49-F238E27FC236}">
                <a16:creationId xmlns:a16="http://schemas.microsoft.com/office/drawing/2014/main" id="{85753ECE-DC45-144A-9C17-268CAFE53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686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23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Binary and How Does It Work?">
            <a:extLst>
              <a:ext uri="{FF2B5EF4-FFF2-40B4-BE49-F238E27FC236}">
                <a16:creationId xmlns:a16="http://schemas.microsoft.com/office/drawing/2014/main" id="{2D56AEA7-F28E-EF4A-A458-27DE7EAE7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36" r="-1" b="12204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95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1BAE35FB-C49F-AB4C-ADFB-016FD747BE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9E783-89DE-E34B-B953-428AC69C3A58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Make a binary bracelet</a:t>
            </a:r>
          </a:p>
        </p:txBody>
      </p:sp>
    </p:spTree>
    <p:extLst>
      <p:ext uri="{BB962C8B-B14F-4D97-AF65-F5344CB8AC3E}">
        <p14:creationId xmlns:p14="http://schemas.microsoft.com/office/powerpoint/2010/main" val="3096069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780E85-7359-B346-B321-287D2BB342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663" y="657860"/>
            <a:ext cx="4114800" cy="5608320"/>
          </a:xfrm>
          <a:prstGeom prst="rect">
            <a:avLst/>
          </a:prstGeom>
        </p:spPr>
      </p:pic>
      <p:pic>
        <p:nvPicPr>
          <p:cNvPr id="14341" name="Picture 5" descr="Glue clipart transparent background, Glue transparent background Transparent  FREE for download on WebStockReview 2021">
            <a:extLst>
              <a:ext uri="{FF2B5EF4-FFF2-40B4-BE49-F238E27FC236}">
                <a16:creationId xmlns:a16="http://schemas.microsoft.com/office/drawing/2014/main" id="{45C13115-4531-4247-AF65-788DB3C6B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538" y="518160"/>
            <a:ext cx="649605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Free Scissors Clipart Transparent, Download Free Clip Art, Free Clip Art on  Clipart Library">
            <a:extLst>
              <a:ext uri="{FF2B5EF4-FFF2-40B4-BE49-F238E27FC236}">
                <a16:creationId xmlns:a16="http://schemas.microsoft.com/office/drawing/2014/main" id="{C5AA841A-4BF5-7044-895E-836132148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844" y="4330414"/>
            <a:ext cx="889732" cy="8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7" name="Picture 11" descr="Scissors Clipart, HD Png Download , Transparent Png Image - PNGitem">
            <a:extLst>
              <a:ext uri="{FF2B5EF4-FFF2-40B4-BE49-F238E27FC236}">
                <a16:creationId xmlns:a16="http://schemas.microsoft.com/office/drawing/2014/main" id="{823F7703-D807-FF42-B0F4-69FD3A67A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141" y="518160"/>
            <a:ext cx="1668365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Free Pencil Clipart Transparent, Download Free Clip Art, Free Clip Art on  Clipart Library">
            <a:extLst>
              <a:ext uri="{FF2B5EF4-FFF2-40B4-BE49-F238E27FC236}">
                <a16:creationId xmlns:a16="http://schemas.microsoft.com/office/drawing/2014/main" id="{567C0B81-093A-1246-90A4-02568AA2C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78" b="35117"/>
          <a:stretch/>
        </p:blipFill>
        <p:spPr bwMode="auto">
          <a:xfrm rot="5400000">
            <a:off x="8646499" y="1740535"/>
            <a:ext cx="32512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Free Transparent Ruler Png, Download Free Clip Art, Free Clip Art on Clipart  Library">
            <a:extLst>
              <a:ext uri="{FF2B5EF4-FFF2-40B4-BE49-F238E27FC236}">
                <a16:creationId xmlns:a16="http://schemas.microsoft.com/office/drawing/2014/main" id="{4826803F-9BD9-FD46-9143-E0622801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293917" y="2924810"/>
            <a:ext cx="57023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1" descr="Clariana Bristol Boards Coloured Cartoncin Rgs Supplies - Coloured Paper  Transparent Clipart - Full Size Clipart (#2178348) - PinClipart">
            <a:extLst>
              <a:ext uri="{FF2B5EF4-FFF2-40B4-BE49-F238E27FC236}">
                <a16:creationId xmlns:a16="http://schemas.microsoft.com/office/drawing/2014/main" id="{BD9B7A6F-5D9A-CA4B-AA24-2CF39D0D1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417" y="2799682"/>
            <a:ext cx="4753448" cy="34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Short Pipe Cleaner Illustration - Twinkl">
            <a:extLst>
              <a:ext uri="{FF2B5EF4-FFF2-40B4-BE49-F238E27FC236}">
                <a16:creationId xmlns:a16="http://schemas.microsoft.com/office/drawing/2014/main" id="{835A6519-4188-6642-95BC-247F07DD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257728">
            <a:off x="8329411" y="4149489"/>
            <a:ext cx="8064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en shut them hands - Clip Art Library">
            <a:extLst>
              <a:ext uri="{FF2B5EF4-FFF2-40B4-BE49-F238E27FC236}">
                <a16:creationId xmlns:a16="http://schemas.microsoft.com/office/drawing/2014/main" id="{62BF3B9C-121D-8945-9387-B47A0458F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0" y="1397000"/>
            <a:ext cx="4064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207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780E85-7359-B346-B321-287D2BB342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663" y="657860"/>
            <a:ext cx="4114800" cy="5608320"/>
          </a:xfrm>
          <a:prstGeom prst="rect">
            <a:avLst/>
          </a:prstGeom>
        </p:spPr>
      </p:pic>
      <p:sp>
        <p:nvSpPr>
          <p:cNvPr id="5" name="AutoShape 7" descr="Free Scissors Clipart Transparent, Download Free Clip Art, Free Clip Art on  Clipart Library">
            <a:extLst>
              <a:ext uri="{FF2B5EF4-FFF2-40B4-BE49-F238E27FC236}">
                <a16:creationId xmlns:a16="http://schemas.microsoft.com/office/drawing/2014/main" id="{C5AA841A-4BF5-7044-895E-836132148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844" y="4330414"/>
            <a:ext cx="889732" cy="8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B930DD-2689-7B40-9E87-3ED7E4B59C03}"/>
              </a:ext>
            </a:extLst>
          </p:cNvPr>
          <p:cNvSpPr/>
          <p:nvPr/>
        </p:nvSpPr>
        <p:spPr>
          <a:xfrm>
            <a:off x="2026920" y="4775280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D9467-0976-4549-AC7B-D8BB3EF9F579}"/>
              </a:ext>
            </a:extLst>
          </p:cNvPr>
          <p:cNvSpPr/>
          <p:nvPr/>
        </p:nvSpPr>
        <p:spPr>
          <a:xfrm>
            <a:off x="2679699" y="4775280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43B5C-AE16-4845-9875-7C429F5A325C}"/>
              </a:ext>
            </a:extLst>
          </p:cNvPr>
          <p:cNvSpPr/>
          <p:nvPr/>
        </p:nvSpPr>
        <p:spPr>
          <a:xfrm>
            <a:off x="3021566" y="4775280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F36F79-3F8F-0743-A517-185239AA9AF1}"/>
              </a:ext>
            </a:extLst>
          </p:cNvPr>
          <p:cNvSpPr/>
          <p:nvPr/>
        </p:nvSpPr>
        <p:spPr>
          <a:xfrm>
            <a:off x="3584544" y="4775280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5EF20A-2D47-9545-BFA1-5CA511C0E3CA}"/>
              </a:ext>
            </a:extLst>
          </p:cNvPr>
          <p:cNvSpPr/>
          <p:nvPr/>
        </p:nvSpPr>
        <p:spPr>
          <a:xfrm>
            <a:off x="3926411" y="4775280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0AF803-287A-034F-87B9-79560B6B5731}"/>
              </a:ext>
            </a:extLst>
          </p:cNvPr>
          <p:cNvSpPr/>
          <p:nvPr/>
        </p:nvSpPr>
        <p:spPr>
          <a:xfrm>
            <a:off x="4268278" y="4775280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517DDC-2ABE-EA47-9984-3BDC8CA7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046" y="657860"/>
            <a:ext cx="4747739" cy="32538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7B9FFD-AC8C-A042-B627-0A0DBDBB3C7B}"/>
              </a:ext>
            </a:extLst>
          </p:cNvPr>
          <p:cNvSpPr txBox="1"/>
          <p:nvPr/>
        </p:nvSpPr>
        <p:spPr>
          <a:xfrm>
            <a:off x="5694442" y="4259989"/>
            <a:ext cx="57965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Check how to write the first letter of your name in binary. Shade in the squares.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08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780E85-7359-B346-B321-287D2BB342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613" y="693359"/>
            <a:ext cx="5750661" cy="1017302"/>
          </a:xfrm>
          <a:prstGeom prst="rect">
            <a:avLst/>
          </a:prstGeom>
        </p:spPr>
      </p:pic>
      <p:sp>
        <p:nvSpPr>
          <p:cNvPr id="5" name="AutoShape 7" descr="Free Scissors Clipart Transparent, Download Free Clip Art, Free Clip Art on  Clipart Library">
            <a:extLst>
              <a:ext uri="{FF2B5EF4-FFF2-40B4-BE49-F238E27FC236}">
                <a16:creationId xmlns:a16="http://schemas.microsoft.com/office/drawing/2014/main" id="{C5AA841A-4BF5-7044-895E-836132148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844" y="4330414"/>
            <a:ext cx="889732" cy="8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B930DD-2689-7B40-9E87-3ED7E4B59C03}"/>
              </a:ext>
            </a:extLst>
          </p:cNvPr>
          <p:cNvSpPr/>
          <p:nvPr/>
        </p:nvSpPr>
        <p:spPr>
          <a:xfrm>
            <a:off x="1480655" y="1044570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D9467-0976-4549-AC7B-D8BB3EF9F579}"/>
              </a:ext>
            </a:extLst>
          </p:cNvPr>
          <p:cNvSpPr/>
          <p:nvPr/>
        </p:nvSpPr>
        <p:spPr>
          <a:xfrm>
            <a:off x="2716766" y="1044570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43B5C-AE16-4845-9875-7C429F5A325C}"/>
              </a:ext>
            </a:extLst>
          </p:cNvPr>
          <p:cNvSpPr/>
          <p:nvPr/>
        </p:nvSpPr>
        <p:spPr>
          <a:xfrm>
            <a:off x="3276009" y="1060906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F36F79-3F8F-0743-A517-185239AA9AF1}"/>
              </a:ext>
            </a:extLst>
          </p:cNvPr>
          <p:cNvSpPr/>
          <p:nvPr/>
        </p:nvSpPr>
        <p:spPr>
          <a:xfrm>
            <a:off x="4512120" y="1060906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5EF20A-2D47-9545-BFA1-5CA511C0E3CA}"/>
              </a:ext>
            </a:extLst>
          </p:cNvPr>
          <p:cNvSpPr/>
          <p:nvPr/>
        </p:nvSpPr>
        <p:spPr>
          <a:xfrm>
            <a:off x="5131162" y="1086919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0AF803-287A-034F-87B9-79560B6B5731}"/>
              </a:ext>
            </a:extLst>
          </p:cNvPr>
          <p:cNvSpPr/>
          <p:nvPr/>
        </p:nvSpPr>
        <p:spPr>
          <a:xfrm>
            <a:off x="5690405" y="1060906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23F6D-412E-6D40-8197-F0E87729354A}"/>
              </a:ext>
            </a:extLst>
          </p:cNvPr>
          <p:cNvSpPr/>
          <p:nvPr/>
        </p:nvSpPr>
        <p:spPr>
          <a:xfrm>
            <a:off x="861613" y="2030681"/>
            <a:ext cx="468423" cy="4263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6762A-2473-8243-A295-053A0E9917EB}"/>
              </a:ext>
            </a:extLst>
          </p:cNvPr>
          <p:cNvSpPr/>
          <p:nvPr/>
        </p:nvSpPr>
        <p:spPr>
          <a:xfrm>
            <a:off x="1551243" y="2030680"/>
            <a:ext cx="468423" cy="42632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63BDC8-5C0B-AA4D-B875-491EBDC6F5F4}"/>
              </a:ext>
            </a:extLst>
          </p:cNvPr>
          <p:cNvSpPr txBox="1"/>
          <p:nvPr/>
        </p:nvSpPr>
        <p:spPr>
          <a:xfrm>
            <a:off x="4465765" y="2173643"/>
            <a:ext cx="5958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Make the beads from the 2 different </a:t>
            </a:r>
            <a:r>
              <a:rPr lang="en-US" sz="4000" dirty="0" err="1">
                <a:solidFill>
                  <a:schemeClr val="bg1"/>
                </a:solidFill>
              </a:rPr>
              <a:t>colours</a:t>
            </a:r>
            <a:r>
              <a:rPr lang="en-US" sz="4000" dirty="0">
                <a:solidFill>
                  <a:schemeClr val="bg1"/>
                </a:solidFill>
              </a:rPr>
              <a:t> of papers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Cut strips that are 1cm across and 5cm long to make your bead</a:t>
            </a:r>
          </a:p>
        </p:txBody>
      </p:sp>
      <p:pic>
        <p:nvPicPr>
          <p:cNvPr id="18" name="Picture 11" descr="Scissors Clipart, HD Png Download , Transparent Png Image - PNGitem">
            <a:extLst>
              <a:ext uri="{FF2B5EF4-FFF2-40B4-BE49-F238E27FC236}">
                <a16:creationId xmlns:a16="http://schemas.microsoft.com/office/drawing/2014/main" id="{E404D5FB-CA67-534B-9CEE-3EFCA04C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9978" y="4162300"/>
            <a:ext cx="1668365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27BB0D-22C0-D84C-9311-6BF55040119C}"/>
                  </a:ext>
                </a:extLst>
              </p14:cNvPr>
              <p14:cNvContentPartPr/>
              <p14:nvPr/>
            </p14:nvContentPartPr>
            <p14:xfrm>
              <a:off x="780720" y="3126120"/>
              <a:ext cx="1422000" cy="6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27BB0D-22C0-D84C-9311-6BF550401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080" y="3117120"/>
                <a:ext cx="14396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09B754B-9BBB-4846-8EB2-81D656C77696}"/>
                  </a:ext>
                </a:extLst>
              </p14:cNvPr>
              <p14:cNvContentPartPr/>
              <p14:nvPr/>
            </p14:nvContentPartPr>
            <p14:xfrm>
              <a:off x="781440" y="4322400"/>
              <a:ext cx="1562760" cy="5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09B754B-9BBB-4846-8EB2-81D656C776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2800" y="4313400"/>
                <a:ext cx="15804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7FA612-6B37-7C4E-AC1F-B55EED066620}"/>
                  </a:ext>
                </a:extLst>
              </p14:cNvPr>
              <p14:cNvContentPartPr/>
              <p14:nvPr/>
            </p14:nvContentPartPr>
            <p14:xfrm>
              <a:off x="865320" y="5224200"/>
              <a:ext cx="1340640" cy="50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7FA612-6B37-7C4E-AC1F-B55EED0666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320" y="5215560"/>
                <a:ext cx="1358280" cy="6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40102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780E85-7359-B346-B321-287D2BB342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613" y="693359"/>
            <a:ext cx="5750661" cy="1017302"/>
          </a:xfrm>
          <a:prstGeom prst="rect">
            <a:avLst/>
          </a:prstGeom>
        </p:spPr>
      </p:pic>
      <p:sp>
        <p:nvSpPr>
          <p:cNvPr id="5" name="AutoShape 7" descr="Free Scissors Clipart Transparent, Download Free Clip Art, Free Clip Art on  Clipart Library">
            <a:extLst>
              <a:ext uri="{FF2B5EF4-FFF2-40B4-BE49-F238E27FC236}">
                <a16:creationId xmlns:a16="http://schemas.microsoft.com/office/drawing/2014/main" id="{C5AA841A-4BF5-7044-895E-836132148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844" y="4330414"/>
            <a:ext cx="889732" cy="8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B930DD-2689-7B40-9E87-3ED7E4B59C03}"/>
              </a:ext>
            </a:extLst>
          </p:cNvPr>
          <p:cNvSpPr/>
          <p:nvPr/>
        </p:nvSpPr>
        <p:spPr>
          <a:xfrm>
            <a:off x="1480655" y="1044570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D9467-0976-4549-AC7B-D8BB3EF9F579}"/>
              </a:ext>
            </a:extLst>
          </p:cNvPr>
          <p:cNvSpPr/>
          <p:nvPr/>
        </p:nvSpPr>
        <p:spPr>
          <a:xfrm>
            <a:off x="2716766" y="1044570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43B5C-AE16-4845-9875-7C429F5A325C}"/>
              </a:ext>
            </a:extLst>
          </p:cNvPr>
          <p:cNvSpPr/>
          <p:nvPr/>
        </p:nvSpPr>
        <p:spPr>
          <a:xfrm>
            <a:off x="3276009" y="1060906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F36F79-3F8F-0743-A517-185239AA9AF1}"/>
              </a:ext>
            </a:extLst>
          </p:cNvPr>
          <p:cNvSpPr/>
          <p:nvPr/>
        </p:nvSpPr>
        <p:spPr>
          <a:xfrm>
            <a:off x="4512120" y="1060906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5EF20A-2D47-9545-BFA1-5CA511C0E3CA}"/>
              </a:ext>
            </a:extLst>
          </p:cNvPr>
          <p:cNvSpPr/>
          <p:nvPr/>
        </p:nvSpPr>
        <p:spPr>
          <a:xfrm>
            <a:off x="5131162" y="1086919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0AF803-287A-034F-87B9-79560B6B5731}"/>
              </a:ext>
            </a:extLst>
          </p:cNvPr>
          <p:cNvSpPr/>
          <p:nvPr/>
        </p:nvSpPr>
        <p:spPr>
          <a:xfrm>
            <a:off x="5690405" y="1060906"/>
            <a:ext cx="304800" cy="314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23F6D-412E-6D40-8197-F0E87729354A}"/>
              </a:ext>
            </a:extLst>
          </p:cNvPr>
          <p:cNvSpPr/>
          <p:nvPr/>
        </p:nvSpPr>
        <p:spPr>
          <a:xfrm>
            <a:off x="861613" y="2030682"/>
            <a:ext cx="468423" cy="1215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6762A-2473-8243-A295-053A0E9917EB}"/>
              </a:ext>
            </a:extLst>
          </p:cNvPr>
          <p:cNvSpPr/>
          <p:nvPr/>
        </p:nvSpPr>
        <p:spPr>
          <a:xfrm>
            <a:off x="1551243" y="2030681"/>
            <a:ext cx="468423" cy="12154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63BDC8-5C0B-AA4D-B875-491EBDC6F5F4}"/>
              </a:ext>
            </a:extLst>
          </p:cNvPr>
          <p:cNvSpPr txBox="1"/>
          <p:nvPr/>
        </p:nvSpPr>
        <p:spPr>
          <a:xfrm>
            <a:off x="4465765" y="2173643"/>
            <a:ext cx="5958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Add the glue to one tip to make circles that you can thread on to your pipe cleaner. </a:t>
            </a:r>
          </a:p>
          <a:p>
            <a:r>
              <a:rPr lang="en-US" sz="4000" dirty="0">
                <a:solidFill>
                  <a:schemeClr val="bg1"/>
                </a:solidFill>
              </a:rPr>
              <a:t>Remember to thread them in the correct order!!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1C0695-3931-DF4D-8BEA-52C9D1493F72}"/>
                  </a:ext>
                </a:extLst>
              </p14:cNvPr>
              <p14:cNvContentPartPr/>
              <p14:nvPr/>
            </p14:nvContentPartPr>
            <p14:xfrm>
              <a:off x="5040960" y="43580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1C0695-3931-DF4D-8BEA-52C9D1493F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2320" y="4349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0BF624-09EB-FE44-867D-3293C7AF6069}"/>
                  </a:ext>
                </a:extLst>
              </p14:cNvPr>
              <p14:cNvContentPartPr/>
              <p14:nvPr/>
            </p14:nvContentPartPr>
            <p14:xfrm>
              <a:off x="5302320" y="418956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0BF624-09EB-FE44-867D-3293C7AF60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3320" y="4180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D20E9E-1318-7747-BE88-D0E9FEB1BD10}"/>
                  </a:ext>
                </a:extLst>
              </p14:cNvPr>
              <p14:cNvContentPartPr/>
              <p14:nvPr/>
            </p14:nvContentPartPr>
            <p14:xfrm>
              <a:off x="6447480" y="406248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D20E9E-1318-7747-BE88-D0E9FEB1BD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8480" y="4053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E34372-5C3C-AA4C-BEEC-A219B79B3C82}"/>
                  </a:ext>
                </a:extLst>
              </p14:cNvPr>
              <p14:cNvContentPartPr/>
              <p14:nvPr/>
            </p14:nvContentPartPr>
            <p14:xfrm>
              <a:off x="5714160" y="434976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E34372-5C3C-AA4C-BEEC-A219B79B3C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5520" y="4340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C02FE2-F09C-C54E-8365-CDEBD8470812}"/>
                  </a:ext>
                </a:extLst>
              </p14:cNvPr>
              <p14:cNvContentPartPr/>
              <p14:nvPr/>
            </p14:nvContentPartPr>
            <p14:xfrm>
              <a:off x="5574480" y="457008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C02FE2-F09C-C54E-8365-CDEBD8470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5840" y="4561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3016F9A-DBCC-8946-A8B1-D356FEB289D2}"/>
                  </a:ext>
                </a:extLst>
              </p14:cNvPr>
              <p14:cNvContentPartPr/>
              <p14:nvPr/>
            </p14:nvContentPartPr>
            <p14:xfrm>
              <a:off x="6241200" y="432600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3016F9A-DBCC-8946-A8B1-D356FEB289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2560" y="431736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8683C65-C23F-1F41-B7CF-55FD4BF0F4FB}"/>
              </a:ext>
            </a:extLst>
          </p:cNvPr>
          <p:cNvGrpSpPr/>
          <p:nvPr/>
        </p:nvGrpSpPr>
        <p:grpSpPr>
          <a:xfrm>
            <a:off x="7064520" y="4303680"/>
            <a:ext cx="360" cy="360"/>
            <a:chOff x="7064520" y="430368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C01E83D-FC53-4747-807C-EAA892D893BC}"/>
                    </a:ext>
                  </a:extLst>
                </p14:cNvPr>
                <p14:cNvContentPartPr/>
                <p14:nvPr/>
              </p14:nvContentPartPr>
              <p14:xfrm>
                <a:off x="7064520" y="430368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C01E83D-FC53-4747-807C-EAA892D893B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55880" y="4294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7E5D36C-E31D-6944-B76F-23AC181CC3DC}"/>
                    </a:ext>
                  </a:extLst>
                </p14:cNvPr>
                <p14:cNvContentPartPr/>
                <p14:nvPr/>
              </p14:nvContentPartPr>
              <p14:xfrm>
                <a:off x="7064520" y="430368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7E5D36C-E31D-6944-B76F-23AC181CC3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55880" y="4294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41945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 descr="Free Scissors Clipart Transparent, Download Free Clip Art, Free Clip Art on  Clipart Library">
            <a:extLst>
              <a:ext uri="{FF2B5EF4-FFF2-40B4-BE49-F238E27FC236}">
                <a16:creationId xmlns:a16="http://schemas.microsoft.com/office/drawing/2014/main" id="{C5AA841A-4BF5-7044-895E-836132148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844" y="4330414"/>
            <a:ext cx="889732" cy="8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1C0695-3931-DF4D-8BEA-52C9D1493F72}"/>
                  </a:ext>
                </a:extLst>
              </p14:cNvPr>
              <p14:cNvContentPartPr/>
              <p14:nvPr/>
            </p14:nvContentPartPr>
            <p14:xfrm>
              <a:off x="5040960" y="43580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1C0695-3931-DF4D-8BEA-52C9D1493F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1960" y="43490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0BF624-09EB-FE44-867D-3293C7AF6069}"/>
                  </a:ext>
                </a:extLst>
              </p14:cNvPr>
              <p14:cNvContentPartPr/>
              <p14:nvPr/>
            </p14:nvContentPartPr>
            <p14:xfrm>
              <a:off x="5302320" y="418956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0BF624-09EB-FE44-867D-3293C7AF60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3320" y="4180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D20E9E-1318-7747-BE88-D0E9FEB1BD10}"/>
                  </a:ext>
                </a:extLst>
              </p14:cNvPr>
              <p14:cNvContentPartPr/>
              <p14:nvPr/>
            </p14:nvContentPartPr>
            <p14:xfrm>
              <a:off x="6447480" y="406248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D20E9E-1318-7747-BE88-D0E9FEB1BD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8480" y="4053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E34372-5C3C-AA4C-BEEC-A219B79B3C82}"/>
                  </a:ext>
                </a:extLst>
              </p14:cNvPr>
              <p14:cNvContentPartPr/>
              <p14:nvPr/>
            </p14:nvContentPartPr>
            <p14:xfrm>
              <a:off x="5714160" y="434976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E34372-5C3C-AA4C-BEEC-A219B79B3C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5160" y="4340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C02FE2-F09C-C54E-8365-CDEBD8470812}"/>
                  </a:ext>
                </a:extLst>
              </p14:cNvPr>
              <p14:cNvContentPartPr/>
              <p14:nvPr/>
            </p14:nvContentPartPr>
            <p14:xfrm>
              <a:off x="5574480" y="457008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C02FE2-F09C-C54E-8365-CDEBD84708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5480" y="4561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3016F9A-DBCC-8946-A8B1-D356FEB289D2}"/>
                  </a:ext>
                </a:extLst>
              </p14:cNvPr>
              <p14:cNvContentPartPr/>
              <p14:nvPr/>
            </p14:nvContentPartPr>
            <p14:xfrm>
              <a:off x="6241200" y="432600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3016F9A-DBCC-8946-A8B1-D356FEB289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2200" y="43170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8683C65-C23F-1F41-B7CF-55FD4BF0F4FB}"/>
              </a:ext>
            </a:extLst>
          </p:cNvPr>
          <p:cNvGrpSpPr/>
          <p:nvPr/>
        </p:nvGrpSpPr>
        <p:grpSpPr>
          <a:xfrm>
            <a:off x="7064520" y="4303680"/>
            <a:ext cx="360" cy="360"/>
            <a:chOff x="7064520" y="430368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C01E83D-FC53-4747-807C-EAA892D893BC}"/>
                    </a:ext>
                  </a:extLst>
                </p14:cNvPr>
                <p14:cNvContentPartPr/>
                <p14:nvPr/>
              </p14:nvContentPartPr>
              <p14:xfrm>
                <a:off x="7064520" y="430368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C01E83D-FC53-4747-807C-EAA892D893B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55520" y="4294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7E5D36C-E31D-6944-B76F-23AC181CC3DC}"/>
                    </a:ext>
                  </a:extLst>
                </p14:cNvPr>
                <p14:cNvContentPartPr/>
                <p14:nvPr/>
              </p14:nvContentPartPr>
              <p14:xfrm>
                <a:off x="7064520" y="430368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7E5D36C-E31D-6944-B76F-23AC181CC3D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55520" y="4294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67A5A1B-4812-BA40-BB82-FD7B0F680F6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25" y="418045"/>
            <a:ext cx="3505320" cy="2628990"/>
          </a:xfrm>
          <a:prstGeom prst="rect">
            <a:avLst/>
          </a:prstGeom>
        </p:spPr>
      </p:pic>
      <p:pic>
        <p:nvPicPr>
          <p:cNvPr id="25" name="Picture 24" descr="A picture containing yellow&#10;&#10;Description automatically generated">
            <a:extLst>
              <a:ext uri="{FF2B5EF4-FFF2-40B4-BE49-F238E27FC236}">
                <a16:creationId xmlns:a16="http://schemas.microsoft.com/office/drawing/2014/main" id="{DBFEB489-BE63-F244-B7E1-890D74BA006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00689" y="2257705"/>
            <a:ext cx="4453330" cy="33096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F523F0-587F-9F41-AB66-0FC47416390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72072" y="945430"/>
            <a:ext cx="4219081" cy="316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0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en shut them hands - Clip Art Library">
            <a:extLst>
              <a:ext uri="{FF2B5EF4-FFF2-40B4-BE49-F238E27FC236}">
                <a16:creationId xmlns:a16="http://schemas.microsoft.com/office/drawing/2014/main" id="{62BF3B9C-121D-8945-9387-B47A0458F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311150"/>
            <a:ext cx="4064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Tally Marks Stock Illustrations, Cliparts And Royalty Free Tally Marks  Vectors">
            <a:extLst>
              <a:ext uri="{FF2B5EF4-FFF2-40B4-BE49-F238E27FC236}">
                <a16:creationId xmlns:a16="http://schemas.microsoft.com/office/drawing/2014/main" id="{B2394A12-D0AA-CB43-8D5E-023BD9AD1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0" y="3990975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63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frican Origins of Mathematics | The Afro Lounge">
            <a:extLst>
              <a:ext uri="{FF2B5EF4-FFF2-40B4-BE49-F238E27FC236}">
                <a16:creationId xmlns:a16="http://schemas.microsoft.com/office/drawing/2014/main" id="{6DE50ADB-7D2B-1F45-940B-CECBA03FD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6049" y="1792942"/>
            <a:ext cx="10246521" cy="23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3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Counting sheep - Wikipedia">
            <a:extLst>
              <a:ext uri="{FF2B5EF4-FFF2-40B4-BE49-F238E27FC236}">
                <a16:creationId xmlns:a16="http://schemas.microsoft.com/office/drawing/2014/main" id="{FF62DE28-ECE4-2348-89BE-D597FA194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4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10590</TotalTime>
  <Words>1606</Words>
  <Application>Microsoft Macintosh PowerPoint</Application>
  <PresentationFormat>Widescreen</PresentationFormat>
  <Paragraphs>116</Paragraphs>
  <Slides>63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 Theme</vt:lpstr>
      <vt:lpstr>Maths from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1:   Egyptian Numerals</vt:lpstr>
      <vt:lpstr>PowerPoint Presentation</vt:lpstr>
      <vt:lpstr>PowerPoint Presentation</vt:lpstr>
      <vt:lpstr>PowerPoint Presentation</vt:lpstr>
      <vt:lpstr>PowerPoint Presentation</vt:lpstr>
      <vt:lpstr> 999 </vt:lpstr>
      <vt:lpstr>PowerPoint Presentation</vt:lpstr>
      <vt:lpstr>PowerPoint Presentation</vt:lpstr>
      <vt:lpstr>PowerPoint Presentation</vt:lpstr>
      <vt:lpstr>PowerPoint Presentation</vt:lpstr>
      <vt:lpstr>  Roman Numerals</vt:lpstr>
      <vt:lpstr>  Roman Numerals</vt:lpstr>
      <vt:lpstr>1   I 2     3     4     5        </vt:lpstr>
      <vt:lpstr>1   I 2   II 3     4     5        </vt:lpstr>
      <vt:lpstr>1   I 2   II 3   III 4     5         </vt:lpstr>
      <vt:lpstr>1   I 2   II 3   III 4   IV 5         </vt:lpstr>
      <vt:lpstr>1   I 2   II 3   III 4   IV 5   V       </vt:lpstr>
      <vt:lpstr>1   I   6   2   II   7   3   III   8   4   IV   9   5   V   10     </vt:lpstr>
      <vt:lpstr>1   I   6  VI 2   II   7   3   III   8   4   IV   9   5   V   10     </vt:lpstr>
      <vt:lpstr>1   I   6  VI 2   II   7  VII 3   III   8   4   IV   9   5   V   10     </vt:lpstr>
      <vt:lpstr>1   I   6  VI 2   II   7  VII 3   III   8  VIII 4   IV   9   5   V   10     </vt:lpstr>
      <vt:lpstr>1   I   6  VI 2   II   7  VII 3   III   8  VIII 4   IV   9  IX 5   V   10     </vt:lpstr>
      <vt:lpstr>1   I   6  VI 2   II   7  VII 3   III   8  VIII 4   IV   9  IX 5   V   10  X    </vt:lpstr>
      <vt:lpstr>  Activity 2: Roman Numerals</vt:lpstr>
      <vt:lpstr>PowerPoint Presentation</vt:lpstr>
      <vt:lpstr>PowerPoint Presentation</vt:lpstr>
      <vt:lpstr>PowerPoint Presentation</vt:lpstr>
      <vt:lpstr>  Roman Numerals</vt:lpstr>
      <vt:lpstr>  Roman Numerals</vt:lpstr>
      <vt:lpstr>  Roman Numerals</vt:lpstr>
      <vt:lpstr>  999</vt:lpstr>
      <vt:lpstr>PowerPoint Presentation</vt:lpstr>
      <vt:lpstr> 999 </vt:lpstr>
      <vt:lpstr>PowerPoint Presentation</vt:lpstr>
      <vt:lpstr>Maya Number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KS2 The History of Maths</dc:title>
  <dc:creator>Helen Pooley</dc:creator>
  <cp:lastModifiedBy>Andrea Ruddock</cp:lastModifiedBy>
  <cp:revision>40</cp:revision>
  <dcterms:created xsi:type="dcterms:W3CDTF">2021-01-25T16:51:30Z</dcterms:created>
  <dcterms:modified xsi:type="dcterms:W3CDTF">2024-09-10T09:43:33Z</dcterms:modified>
</cp:coreProperties>
</file>